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 id="2147483850" r:id="rId2"/>
    <p:sldMasterId id="2147483840" r:id="rId3"/>
    <p:sldMasterId id="2147483709" r:id="rId4"/>
  </p:sldMasterIdLst>
  <p:notesMasterIdLst>
    <p:notesMasterId r:id="rId23"/>
  </p:notesMasterIdLst>
  <p:sldIdLst>
    <p:sldId id="314" r:id="rId5"/>
    <p:sldId id="315" r:id="rId6"/>
    <p:sldId id="323" r:id="rId7"/>
    <p:sldId id="345" r:id="rId8"/>
    <p:sldId id="355" r:id="rId9"/>
    <p:sldId id="344" r:id="rId10"/>
    <p:sldId id="327" r:id="rId11"/>
    <p:sldId id="351" r:id="rId12"/>
    <p:sldId id="352" r:id="rId13"/>
    <p:sldId id="353" r:id="rId14"/>
    <p:sldId id="332" r:id="rId15"/>
    <p:sldId id="328" r:id="rId16"/>
    <p:sldId id="340" r:id="rId17"/>
    <p:sldId id="322" r:id="rId18"/>
    <p:sldId id="334" r:id="rId19"/>
    <p:sldId id="336" r:id="rId20"/>
    <p:sldId id="335" r:id="rId21"/>
    <p:sldId id="33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A8D41"/>
    <a:srgbClr val="FEEFE2"/>
    <a:srgbClr val="FEECDC"/>
    <a:srgbClr val="E46F3F"/>
    <a:srgbClr val="F1621B"/>
    <a:srgbClr val="797979"/>
    <a:srgbClr val="FE8203"/>
    <a:srgbClr val="77B631"/>
    <a:srgbClr val="60BA06"/>
    <a:srgbClr val="80BC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autoAdjust="0"/>
    <p:restoredTop sz="94753" autoAdjust="0"/>
  </p:normalViewPr>
  <p:slideViewPr>
    <p:cSldViewPr snapToGrid="0" snapToObjects="1">
      <p:cViewPr>
        <p:scale>
          <a:sx n="170" d="100"/>
          <a:sy n="170" d="100"/>
        </p:scale>
        <p:origin x="240" y="-72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9FA1B-5A27-EF4A-8B32-8A99F2A03E61}" type="datetimeFigureOut">
              <a:rPr lang="en-US" smtClean="0"/>
              <a:pPr/>
              <a:t>3/12/18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86B5D-CC61-5247-AD04-D5B58750B83B}" type="slidenum">
              <a:rPr lang="en-US" smtClean="0"/>
              <a:pPr/>
              <a:t>‹#›</a:t>
            </a:fld>
            <a:endParaRPr lang="en-US"/>
          </a:p>
        </p:txBody>
      </p:sp>
    </p:spTree>
    <p:extLst>
      <p:ext uri="{BB962C8B-B14F-4D97-AF65-F5344CB8AC3E}">
        <p14:creationId xmlns:p14="http://schemas.microsoft.com/office/powerpoint/2010/main" val="17249807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86B5D-CC61-5247-AD04-D5B58750B83B}" type="slidenum">
              <a:rPr lang="en-US" smtClean="0"/>
              <a:pPr/>
              <a:t>5</a:t>
            </a:fld>
            <a:endParaRPr lang="en-US"/>
          </a:p>
        </p:txBody>
      </p:sp>
    </p:spTree>
    <p:extLst>
      <p:ext uri="{BB962C8B-B14F-4D97-AF65-F5344CB8AC3E}">
        <p14:creationId xmlns:p14="http://schemas.microsoft.com/office/powerpoint/2010/main" val="312447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86B5D-CC61-5247-AD04-D5B58750B83B}" type="slidenum">
              <a:rPr lang="en-US" smtClean="0"/>
              <a:pPr/>
              <a:t>11</a:t>
            </a:fld>
            <a:endParaRPr lang="en-US"/>
          </a:p>
        </p:txBody>
      </p:sp>
    </p:spTree>
    <p:extLst>
      <p:ext uri="{BB962C8B-B14F-4D97-AF65-F5344CB8AC3E}">
        <p14:creationId xmlns:p14="http://schemas.microsoft.com/office/powerpoint/2010/main" val="74754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13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33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0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86CF7-7029-4C52-B431-C5412ED2D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C7A900-B8C2-4A54-8062-9C2AB8CB48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B6E2FF-47E5-4740-938D-862A01456FF7}"/>
              </a:ext>
            </a:extLst>
          </p:cNvPr>
          <p:cNvSpPr>
            <a:spLocks noGrp="1"/>
          </p:cNvSpPr>
          <p:nvPr>
            <p:ph type="dt" sz="half" idx="10"/>
          </p:nvPr>
        </p:nvSpPr>
        <p:spPr/>
        <p:txBody>
          <a:bodyPr/>
          <a:lstStyle/>
          <a:p>
            <a:fld id="{5177F951-104A-49E0-AD70-49D6EC328C0F}" type="datetimeFigureOut">
              <a:rPr lang="en-US" smtClean="0"/>
              <a:t>3/12/18</a:t>
            </a:fld>
            <a:endParaRPr lang="en-US"/>
          </a:p>
        </p:txBody>
      </p:sp>
      <p:sp>
        <p:nvSpPr>
          <p:cNvPr id="5" name="Footer Placeholder 4">
            <a:extLst>
              <a:ext uri="{FF2B5EF4-FFF2-40B4-BE49-F238E27FC236}">
                <a16:creationId xmlns:a16="http://schemas.microsoft.com/office/drawing/2014/main" xmlns="" id="{95B5F15C-95DB-4F55-8C75-A73C75182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F8E63B-26A4-4389-95DD-4B4E8E7099AA}"/>
              </a:ext>
            </a:extLst>
          </p:cNvPr>
          <p:cNvSpPr>
            <a:spLocks noGrp="1"/>
          </p:cNvSpPr>
          <p:nvPr>
            <p:ph type="sldNum" sz="quarter" idx="12"/>
          </p:nvPr>
        </p:nvSpPr>
        <p:spPr/>
        <p:txBody>
          <a:bodyPr/>
          <a:lstStyle/>
          <a:p>
            <a:fld id="{E922FA8D-C8CA-4F86-9B34-DDBD6E18921F}" type="slidenum">
              <a:rPr lang="en-US" smtClean="0"/>
              <a:t>‹#›</a:t>
            </a:fld>
            <a:endParaRPr lang="en-US"/>
          </a:p>
        </p:txBody>
      </p:sp>
    </p:spTree>
    <p:extLst>
      <p:ext uri="{BB962C8B-B14F-4D97-AF65-F5344CB8AC3E}">
        <p14:creationId xmlns:p14="http://schemas.microsoft.com/office/powerpoint/2010/main" val="344815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6B8F33-8988-48ED-9463-0769291C4155}"/>
              </a:ext>
            </a:extLst>
          </p:cNvPr>
          <p:cNvSpPr>
            <a:spLocks noGrp="1"/>
          </p:cNvSpPr>
          <p:nvPr>
            <p:ph type="dt" sz="half" idx="10"/>
          </p:nvPr>
        </p:nvSpPr>
        <p:spPr/>
        <p:txBody>
          <a:bodyPr/>
          <a:lstStyle/>
          <a:p>
            <a:fld id="{5177F951-104A-49E0-AD70-49D6EC328C0F}" type="datetimeFigureOut">
              <a:rPr lang="en-US" smtClean="0"/>
              <a:t>3/12/18</a:t>
            </a:fld>
            <a:endParaRPr lang="en-US"/>
          </a:p>
        </p:txBody>
      </p:sp>
      <p:sp>
        <p:nvSpPr>
          <p:cNvPr id="3" name="Footer Placeholder 2">
            <a:extLst>
              <a:ext uri="{FF2B5EF4-FFF2-40B4-BE49-F238E27FC236}">
                <a16:creationId xmlns:a16="http://schemas.microsoft.com/office/drawing/2014/main" xmlns="" id="{4DEE9ED2-C1B6-4DE0-8114-6764B4D16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E921D8-F9D9-4741-AC1E-E91C4FAA6925}"/>
              </a:ext>
            </a:extLst>
          </p:cNvPr>
          <p:cNvSpPr>
            <a:spLocks noGrp="1"/>
          </p:cNvSpPr>
          <p:nvPr>
            <p:ph type="sldNum" sz="quarter" idx="12"/>
          </p:nvPr>
        </p:nvSpPr>
        <p:spPr/>
        <p:txBody>
          <a:bodyPr/>
          <a:lstStyle/>
          <a:p>
            <a:fld id="{E922FA8D-C8CA-4F86-9B34-DDBD6E18921F}" type="slidenum">
              <a:rPr lang="en-US" smtClean="0"/>
              <a:t>‹#›</a:t>
            </a:fld>
            <a:endParaRPr lang="en-US"/>
          </a:p>
        </p:txBody>
      </p:sp>
    </p:spTree>
    <p:extLst>
      <p:ext uri="{BB962C8B-B14F-4D97-AF65-F5344CB8AC3E}">
        <p14:creationId xmlns:p14="http://schemas.microsoft.com/office/powerpoint/2010/main" val="26316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3.xml"/><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stretch>
            <a:fillRect/>
          </a:stretch>
        </p:blipFill>
        <p:spPr>
          <a:xfrm>
            <a:off x="3458362" y="1288111"/>
            <a:ext cx="2227276" cy="2580964"/>
          </a:xfrm>
          <a:prstGeom prst="rect">
            <a:avLst/>
          </a:prstGeom>
        </p:spPr>
      </p:pic>
    </p:spTree>
    <p:extLst>
      <p:ext uri="{BB962C8B-B14F-4D97-AF65-F5344CB8AC3E}">
        <p14:creationId xmlns:p14="http://schemas.microsoft.com/office/powerpoint/2010/main" val="819024824"/>
      </p:ext>
    </p:extLst>
  </p:cSld>
  <p:clrMap bg1="lt1" tx1="dk1" bg2="lt2" tx2="dk2" accent1="accent1" accent2="accent2" accent3="accent3" accent4="accent4" accent5="accent5" accent6="accent6" hlink="hlink" folHlink="folHlink"/>
  <p:sldLayoutIdLst>
    <p:sldLayoutId id="2147483853" r:id="rId1"/>
    <p:sldLayoutId id="214748385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31069"/>
      </p:ext>
    </p:extLst>
  </p:cSld>
  <p:clrMap bg1="lt1" tx1="dk1" bg2="lt2" tx2="dk2" accent1="accent1" accent2="accent2" accent3="accent3" accent4="accent4" accent5="accent5" accent6="accent6" hlink="hlink" folHlink="folHlink"/>
  <p:sldLayoutIdLst>
    <p:sldLayoutId id="21474838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043625"/>
      </p:ext>
    </p:extLst>
  </p:cSld>
  <p:clrMap bg1="lt1" tx1="dk1" bg2="lt2" tx2="dk2" accent1="accent1" accent2="accent2" accent3="accent3" accent4="accent4" accent5="accent5" accent6="accent6" hlink="hlink" folHlink="folHlink"/>
  <p:sldLayoutIdLst>
    <p:sldLayoutId id="2147483841" r:id="rId1"/>
    <p:sldLayoutId id="2147483855" r:id="rId2"/>
    <p:sldLayoutId id="21474838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4993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6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666913" y="1141611"/>
            <a:ext cx="5202169"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spcBef>
                <a:spcPts val="1080"/>
              </a:spcBef>
              <a:buClr>
                <a:srgbClr val="49B850"/>
              </a:buClr>
              <a:buSzPct val="100000"/>
              <a:buFont typeface="FranklinGothic-Medium" charset="0"/>
              <a:buChar char="►"/>
            </a:pPr>
            <a:r>
              <a:rPr lang="en-US" sz="2000" dirty="0">
                <a:latin typeface="Calibri Regular" charset="0"/>
              </a:rPr>
              <a:t>100% vegan</a:t>
            </a:r>
          </a:p>
          <a:p>
            <a:pPr marL="342900" lvl="0" indent="-342900">
              <a:spcBef>
                <a:spcPts val="1080"/>
              </a:spcBef>
              <a:buClr>
                <a:srgbClr val="49B850"/>
              </a:buClr>
              <a:buSzPct val="100000"/>
              <a:buFont typeface="FranklinGothic-Medium" charset="0"/>
              <a:buChar char="►"/>
            </a:pPr>
            <a:r>
              <a:rPr lang="en-US" sz="2000" dirty="0">
                <a:latin typeface="Calibri Regular" charset="0"/>
              </a:rPr>
              <a:t>Non-GMO</a:t>
            </a:r>
          </a:p>
          <a:p>
            <a:pPr marL="342900" lvl="0" indent="-342900">
              <a:spcBef>
                <a:spcPts val="1080"/>
              </a:spcBef>
              <a:buClr>
                <a:srgbClr val="49B850"/>
              </a:buClr>
              <a:buSzPct val="100000"/>
              <a:buFont typeface="FranklinGothic-Medium" charset="0"/>
              <a:buChar char="►"/>
            </a:pPr>
            <a:r>
              <a:rPr lang="en-US" sz="2000" dirty="0">
                <a:latin typeface="Calibri Regular" charset="0"/>
              </a:rPr>
              <a:t>Gluten-free</a:t>
            </a:r>
          </a:p>
          <a:p>
            <a:pPr marL="342900" lvl="0" indent="-342900">
              <a:spcBef>
                <a:spcPts val="1080"/>
              </a:spcBef>
              <a:buClr>
                <a:srgbClr val="49B850"/>
              </a:buClr>
              <a:buSzPct val="100000"/>
              <a:buFont typeface="FranklinGothic-Medium" charset="0"/>
              <a:buChar char="►"/>
            </a:pPr>
            <a:r>
              <a:rPr lang="en-US" sz="2000" dirty="0">
                <a:latin typeface="Calibri Regular" charset="0"/>
              </a:rPr>
              <a:t>100% plant cellulose capsules</a:t>
            </a: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
        <p:nvSpPr>
          <p:cNvPr id="5" name="TextBox 4"/>
          <p:cNvSpPr txBox="1"/>
          <p:nvPr/>
        </p:nvSpPr>
        <p:spPr>
          <a:xfrm>
            <a:off x="3666913" y="43120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Key Features and Benefits</a:t>
            </a:r>
          </a:p>
        </p:txBody>
      </p:sp>
    </p:spTree>
    <p:extLst>
      <p:ext uri="{BB962C8B-B14F-4D97-AF65-F5344CB8AC3E}">
        <p14:creationId xmlns:p14="http://schemas.microsoft.com/office/powerpoint/2010/main" val="14291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3B667B8-8F9B-410A-A71B-04B3BD92C33B}"/>
              </a:ext>
            </a:extLst>
          </p:cNvPr>
          <p:cNvSpPr txBox="1"/>
          <p:nvPr/>
        </p:nvSpPr>
        <p:spPr>
          <a:xfrm>
            <a:off x="406401" y="221531"/>
            <a:ext cx="8301318" cy="1015663"/>
          </a:xfrm>
          <a:prstGeom prst="rect">
            <a:avLst/>
          </a:prstGeom>
          <a:noFill/>
        </p:spPr>
        <p:txBody>
          <a:bodyPr wrap="square" rtlCol="0">
            <a:spAutoFit/>
          </a:bodyPr>
          <a:lstStyle/>
          <a:p>
            <a:pPr algn="ctr"/>
            <a:r>
              <a:rPr lang="en-US" sz="3600" dirty="0">
                <a:solidFill>
                  <a:srgbClr val="0A8D41"/>
                </a:solidFill>
                <a:latin typeface="Calibri Regular" charset="0"/>
                <a:ea typeface="Calibri Regular" charset="0"/>
                <a:cs typeface="Calibri Regular" charset="0"/>
              </a:rPr>
              <a:t>Product Information Page </a:t>
            </a:r>
          </a:p>
          <a:p>
            <a:pPr algn="ctr"/>
            <a:r>
              <a:rPr lang="en-US" sz="2400" b="1" dirty="0">
                <a:solidFill>
                  <a:schemeClr val="tx1">
                    <a:lumMod val="65000"/>
                    <a:lumOff val="35000"/>
                  </a:schemeClr>
                </a:solidFill>
                <a:latin typeface="Calibri Regular" charset="0"/>
                <a:ea typeface="Calibri Regular" charset="0"/>
                <a:cs typeface="Calibri Regular" charset="0"/>
              </a:rPr>
              <a:t>Available in back office on March 16</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35" y="1424572"/>
            <a:ext cx="2453071" cy="3174562"/>
          </a:xfrm>
          <a:prstGeom prst="rect">
            <a:avLst/>
          </a:prstGeom>
          <a:effectLst>
            <a:outerShdw blurRad="57150" dist="19050" dir="3900000" algn="ctr" rotWithShape="0">
              <a:srgbClr val="000000">
                <a:alpha val="25000"/>
              </a:srgbClr>
            </a:outerShdw>
          </a:effectLst>
        </p:spPr>
        <p:style>
          <a:lnRef idx="0">
            <a:schemeClr val="accent3"/>
          </a:lnRef>
          <a:fillRef idx="3">
            <a:schemeClr val="accent3"/>
          </a:fillRef>
          <a:effectRef idx="3">
            <a:schemeClr val="accent3"/>
          </a:effectRef>
          <a:fontRef idx="minor">
            <a:schemeClr val="lt1"/>
          </a:fontRef>
        </p:style>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761" y="1556953"/>
            <a:ext cx="2453071" cy="3174562"/>
          </a:xfrm>
          <a:prstGeom prst="rect">
            <a:avLst/>
          </a:prstGeom>
          <a:effectLst>
            <a:outerShdw blurRad="57150" dist="19050" dir="3900000" algn="ctr" rotWithShape="0">
              <a:srgbClr val="000000">
                <a:alpha val="25000"/>
              </a:srgbClr>
            </a:outerShdw>
          </a:effectLst>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8129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20701" y="1467355"/>
            <a:ext cx="6400800" cy="531004"/>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5000" b="1" dirty="0">
                <a:solidFill>
                  <a:schemeClr val="bg2">
                    <a:lumMod val="50000"/>
                  </a:schemeClr>
                </a:solidFill>
                <a:latin typeface="Calibri Bold" charset="0"/>
                <a:ea typeface="Calibri Bold" charset="0"/>
                <a:cs typeface="Calibri Bold" charset="0"/>
              </a:rPr>
              <a:t>$55 USD  </a:t>
            </a:r>
          </a:p>
          <a:p>
            <a:r>
              <a:rPr lang="en-US" sz="5000" b="1" dirty="0">
                <a:solidFill>
                  <a:schemeClr val="bg2">
                    <a:lumMod val="50000"/>
                  </a:schemeClr>
                </a:solidFill>
                <a:latin typeface="Calibri Bold" charset="0"/>
                <a:ea typeface="Calibri Bold" charset="0"/>
                <a:cs typeface="Calibri Bold" charset="0"/>
              </a:rPr>
              <a:t>45 PV</a:t>
            </a:r>
          </a:p>
        </p:txBody>
      </p:sp>
      <p:sp>
        <p:nvSpPr>
          <p:cNvPr id="3" name="TextBox 2"/>
          <p:cNvSpPr txBox="1"/>
          <p:nvPr/>
        </p:nvSpPr>
        <p:spPr>
          <a:xfrm>
            <a:off x="3720701" y="73274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Pricing</a:t>
            </a: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33868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350559" y="1467355"/>
            <a:ext cx="4783817" cy="531004"/>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latin typeface="Calibri Bold" charset="0"/>
                <a:ea typeface="Calibri Bold" charset="0"/>
                <a:cs typeface="Calibri Bold" charset="0"/>
              </a:rPr>
              <a:t>Available for Associates and Preferred Customers on March 16</a:t>
            </a:r>
          </a:p>
        </p:txBody>
      </p:sp>
      <p:sp>
        <p:nvSpPr>
          <p:cNvPr id="3" name="TextBox 2"/>
          <p:cNvSpPr txBox="1"/>
          <p:nvPr/>
        </p:nvSpPr>
        <p:spPr>
          <a:xfrm>
            <a:off x="3350559" y="73274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Pre-release availability</a:t>
            </a:r>
          </a:p>
        </p:txBody>
      </p:sp>
      <p:sp>
        <p:nvSpPr>
          <p:cNvPr id="4" name="Subtitle 2"/>
          <p:cNvSpPr txBox="1">
            <a:spLocks/>
          </p:cNvSpPr>
          <p:nvPr/>
        </p:nvSpPr>
        <p:spPr>
          <a:xfrm>
            <a:off x="3350559" y="2415347"/>
            <a:ext cx="5106546"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Clr>
                <a:srgbClr val="49B850"/>
              </a:buClr>
              <a:buSzPct val="100000"/>
              <a:buFont typeface="FranklinGothic-Medium" charset="0"/>
              <a:buChar char="►"/>
            </a:pPr>
            <a:r>
              <a:rPr lang="en-US" sz="2000" dirty="0">
                <a:latin typeface="Calibri Regular" charset="0"/>
                <a:ea typeface="Calibri Regular" charset="0"/>
                <a:cs typeface="Calibri Regular" charset="0"/>
              </a:rPr>
              <a:t>Shopping cart</a:t>
            </a:r>
          </a:p>
          <a:p>
            <a:pPr marL="342900" indent="-342900">
              <a:buClr>
                <a:srgbClr val="49B850"/>
              </a:buClr>
              <a:buSzPct val="100000"/>
              <a:buFont typeface="FranklinGothic-Medium" charset="0"/>
              <a:buChar char="►"/>
            </a:pPr>
            <a:r>
              <a:rPr lang="en-US" sz="2000" baseline="0" dirty="0" err="1">
                <a:latin typeface="Calibri Regular" charset="0"/>
                <a:ea typeface="Calibri Regular" charset="0"/>
                <a:cs typeface="Calibri Regular" charset="0"/>
              </a:rPr>
              <a:t>Autoship</a:t>
            </a:r>
            <a:endParaRPr lang="en-US" sz="2000" dirty="0">
              <a:latin typeface="Calibri Regular" charset="0"/>
              <a:ea typeface="Calibri Regular" charset="0"/>
              <a:cs typeface="Calibri Regular" charset="0"/>
            </a:endParaRPr>
          </a:p>
          <a:p>
            <a:pPr marL="342900" indent="-342900">
              <a:buClr>
                <a:srgbClr val="49B850"/>
              </a:buClr>
              <a:buSzPct val="100000"/>
              <a:buFont typeface="FranklinGothic-Medium" charset="0"/>
              <a:buChar char="►"/>
            </a:pPr>
            <a:r>
              <a:rPr lang="en-US" sz="2000" baseline="0" dirty="0">
                <a:latin typeface="Calibri Regular" charset="0"/>
                <a:ea typeface="Calibri Regular" charset="0"/>
                <a:cs typeface="Calibri Regular" charset="0"/>
              </a:rPr>
              <a:t>Al-a-carte</a:t>
            </a:r>
            <a:r>
              <a:rPr lang="en-US" sz="2000" dirty="0">
                <a:latin typeface="Calibri Regular" charset="0"/>
                <a:ea typeface="Calibri Regular" charset="0"/>
                <a:cs typeface="Calibri Regular" charset="0"/>
              </a:rPr>
              <a:t> enrollment</a:t>
            </a:r>
          </a:p>
          <a:p>
            <a:pPr marL="342900" indent="-342900">
              <a:buClr>
                <a:srgbClr val="49B850"/>
              </a:buClr>
              <a:buSzPct val="100000"/>
              <a:buFont typeface="FranklinGothic-Medium" charset="0"/>
              <a:buChar char="►"/>
            </a:pPr>
            <a:r>
              <a:rPr lang="en-US" sz="2000" dirty="0">
                <a:latin typeface="Calibri Regular" charset="0"/>
                <a:ea typeface="Calibri Regular" charset="0"/>
                <a:cs typeface="Calibri Regular" charset="0"/>
              </a:rPr>
              <a:t>No enrollment packs or LRP </a:t>
            </a:r>
            <a:r>
              <a:rPr lang="en-US" sz="2000" dirty="0" smtClean="0">
                <a:latin typeface="Calibri Regular" charset="0"/>
                <a:ea typeface="Calibri Regular" charset="0"/>
                <a:cs typeface="Calibri Regular" charset="0"/>
              </a:rPr>
              <a:t/>
            </a:r>
            <a:br>
              <a:rPr lang="en-US" sz="2000" dirty="0" smtClean="0">
                <a:latin typeface="Calibri Regular" charset="0"/>
                <a:ea typeface="Calibri Regular" charset="0"/>
                <a:cs typeface="Calibri Regular" charset="0"/>
              </a:rPr>
            </a:br>
            <a:r>
              <a:rPr lang="en-US" sz="2000" dirty="0" smtClean="0">
                <a:latin typeface="Calibri Regular" charset="0"/>
                <a:ea typeface="Calibri Regular" charset="0"/>
                <a:cs typeface="Calibri Regular" charset="0"/>
              </a:rPr>
              <a:t>until </a:t>
            </a:r>
            <a:r>
              <a:rPr lang="en-US" sz="2000" dirty="0">
                <a:latin typeface="Calibri Regular" charset="0"/>
                <a:ea typeface="Calibri Regular" charset="0"/>
                <a:cs typeface="Calibri Regular" charset="0"/>
              </a:rPr>
              <a:t>September launch</a:t>
            </a: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232658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111" cy="5143500"/>
          </a:xfrm>
          <a:prstGeom prst="rect">
            <a:avLst/>
          </a:prstGeom>
        </p:spPr>
      </p:pic>
      <p:sp>
        <p:nvSpPr>
          <p:cNvPr id="3" name="Title 1">
            <a:extLst>
              <a:ext uri="{FF2B5EF4-FFF2-40B4-BE49-F238E27FC236}">
                <a16:creationId xmlns:a16="http://schemas.microsoft.com/office/drawing/2014/main" xmlns="" id="{E5899DB2-5B26-42BA-8EAA-BA179BA28868}"/>
              </a:ext>
            </a:extLst>
          </p:cNvPr>
          <p:cNvSpPr txBox="1">
            <a:spLocks/>
          </p:cNvSpPr>
          <p:nvPr/>
        </p:nvSpPr>
        <p:spPr>
          <a:xfrm>
            <a:off x="6060139" y="2224635"/>
            <a:ext cx="872565"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chemeClr val="bg1"/>
                </a:solidFill>
                <a:latin typeface="+mn-lt"/>
              </a:rPr>
              <a:t>??</a:t>
            </a:r>
          </a:p>
        </p:txBody>
      </p:sp>
      <p:sp>
        <p:nvSpPr>
          <p:cNvPr id="6" name="Title 1">
            <a:extLst>
              <a:ext uri="{FF2B5EF4-FFF2-40B4-BE49-F238E27FC236}">
                <a16:creationId xmlns:a16="http://schemas.microsoft.com/office/drawing/2014/main" xmlns="" id="{14E47939-E539-42AA-A42D-1D7C03660CD0}"/>
              </a:ext>
            </a:extLst>
          </p:cNvPr>
          <p:cNvSpPr txBox="1">
            <a:spLocks/>
          </p:cNvSpPr>
          <p:nvPr/>
        </p:nvSpPr>
        <p:spPr>
          <a:xfrm>
            <a:off x="2184400" y="2224635"/>
            <a:ext cx="959224"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chemeClr val="bg1"/>
                </a:solidFill>
                <a:latin typeface="+mn-lt"/>
              </a:rPr>
              <a:t>??</a:t>
            </a:r>
          </a:p>
        </p:txBody>
      </p:sp>
      <p:pic>
        <p:nvPicPr>
          <p:cNvPr id="8" name="Picture 7">
            <a:extLst>
              <a:ext uri="{FF2B5EF4-FFF2-40B4-BE49-F238E27FC236}">
                <a16:creationId xmlns:a16="http://schemas.microsoft.com/office/drawing/2014/main" xmlns="" id="{DA970F71-A101-443A-A1DA-DF6C7629725B}"/>
              </a:ext>
            </a:extLst>
          </p:cNvPr>
          <p:cNvPicPr>
            <a:picLocks noChangeAspect="1"/>
          </p:cNvPicPr>
          <p:nvPr/>
        </p:nvPicPr>
        <p:blipFill rotWithShape="1">
          <a:blip r:embed="rId3"/>
          <a:srcRect t="84860"/>
          <a:stretch/>
        </p:blipFill>
        <p:spPr>
          <a:xfrm>
            <a:off x="3271708" y="184120"/>
            <a:ext cx="2599694" cy="456109"/>
          </a:xfrm>
          <a:prstGeom prst="rect">
            <a:avLst/>
          </a:prstGeom>
        </p:spPr>
      </p:pic>
      <p:sp>
        <p:nvSpPr>
          <p:cNvPr id="9" name="Title 1">
            <a:extLst>
              <a:ext uri="{FF2B5EF4-FFF2-40B4-BE49-F238E27FC236}">
                <a16:creationId xmlns:a16="http://schemas.microsoft.com/office/drawing/2014/main" xmlns="" id="{10907A66-D6A5-4268-B90F-DAAB60C90D8D}"/>
              </a:ext>
            </a:extLst>
          </p:cNvPr>
          <p:cNvSpPr txBox="1">
            <a:spLocks/>
          </p:cNvSpPr>
          <p:nvPr/>
        </p:nvSpPr>
        <p:spPr>
          <a:xfrm>
            <a:off x="273399" y="3865296"/>
            <a:ext cx="8598090"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000" b="1" dirty="0">
              <a:solidFill>
                <a:schemeClr val="bg1"/>
              </a:solidFill>
              <a:latin typeface="Stratum2 Bold" panose="020B0506030000020004"/>
            </a:endParaRPr>
          </a:p>
          <a:p>
            <a:pPr algn="ctr"/>
            <a:r>
              <a:rPr lang="en-US" sz="3000" b="1" dirty="0">
                <a:solidFill>
                  <a:schemeClr val="bg1"/>
                </a:solidFill>
                <a:latin typeface="+mn-lt"/>
              </a:rPr>
              <a:t>Launching at Convention 2018</a:t>
            </a:r>
          </a:p>
        </p:txBody>
      </p:sp>
    </p:spTree>
    <p:extLst>
      <p:ext uri="{BB962C8B-B14F-4D97-AF65-F5344CB8AC3E}">
        <p14:creationId xmlns:p14="http://schemas.microsoft.com/office/powerpoint/2010/main" val="296965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9" y="-299926"/>
            <a:ext cx="9676261" cy="5443426"/>
          </a:xfrm>
          <a:prstGeom prst="rect">
            <a:avLst/>
          </a:prstGeom>
        </p:spPr>
      </p:pic>
      <p:sp>
        <p:nvSpPr>
          <p:cNvPr id="3" name="Title 1">
            <a:extLst>
              <a:ext uri="{FF2B5EF4-FFF2-40B4-BE49-F238E27FC236}">
                <a16:creationId xmlns:a16="http://schemas.microsoft.com/office/drawing/2014/main" xmlns="" id="{E5899DB2-5B26-42BA-8EAA-BA179BA28868}"/>
              </a:ext>
            </a:extLst>
          </p:cNvPr>
          <p:cNvSpPr txBox="1">
            <a:spLocks/>
          </p:cNvSpPr>
          <p:nvPr/>
        </p:nvSpPr>
        <p:spPr>
          <a:xfrm>
            <a:off x="2895901" y="4193985"/>
            <a:ext cx="3351307"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bg2">
                    <a:lumMod val="50000"/>
                  </a:schemeClr>
                </a:solidFill>
                <a:latin typeface="+mn-lt"/>
              </a:rPr>
              <a:t>Whole </a:t>
            </a:r>
            <a:r>
              <a:rPr lang="en-US" sz="2400" b="1" smtClean="0">
                <a:solidFill>
                  <a:schemeClr val="bg2">
                    <a:lumMod val="50000"/>
                  </a:schemeClr>
                </a:solidFill>
                <a:latin typeface="+mn-lt"/>
              </a:rPr>
              <a:t>food</a:t>
            </a:r>
            <a:br>
              <a:rPr lang="en-US" sz="2400" b="1" smtClean="0">
                <a:solidFill>
                  <a:schemeClr val="bg2">
                    <a:lumMod val="50000"/>
                  </a:schemeClr>
                </a:solidFill>
                <a:latin typeface="+mn-lt"/>
              </a:rPr>
            </a:br>
            <a:r>
              <a:rPr lang="en-US" sz="2400" b="1" smtClean="0">
                <a:solidFill>
                  <a:schemeClr val="bg2">
                    <a:lumMod val="50000"/>
                  </a:schemeClr>
                </a:solidFill>
                <a:latin typeface="+mn-lt"/>
              </a:rPr>
              <a:t>micro-nutrient </a:t>
            </a:r>
            <a:r>
              <a:rPr lang="en-US" sz="2400" b="1" dirty="0">
                <a:solidFill>
                  <a:schemeClr val="bg2">
                    <a:lumMod val="50000"/>
                  </a:schemeClr>
                </a:solidFill>
                <a:latin typeface="+mn-lt"/>
              </a:rPr>
              <a:t>complex</a:t>
            </a:r>
          </a:p>
        </p:txBody>
      </p:sp>
      <p:sp>
        <p:nvSpPr>
          <p:cNvPr id="10" name="Title 1">
            <a:extLst>
              <a:ext uri="{FF2B5EF4-FFF2-40B4-BE49-F238E27FC236}">
                <a16:creationId xmlns:a16="http://schemas.microsoft.com/office/drawing/2014/main" xmlns="" id="{137FF2BC-F97D-498D-9555-1679C22E9EFB}"/>
              </a:ext>
            </a:extLst>
          </p:cNvPr>
          <p:cNvSpPr txBox="1">
            <a:spLocks/>
          </p:cNvSpPr>
          <p:nvPr/>
        </p:nvSpPr>
        <p:spPr>
          <a:xfrm>
            <a:off x="371063" y="4193985"/>
            <a:ext cx="2689413"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50000"/>
                  </a:schemeClr>
                </a:solidFill>
                <a:latin typeface="+mn-lt"/>
              </a:rPr>
              <a:t>Full spectrum probiotic</a:t>
            </a:r>
          </a:p>
        </p:txBody>
      </p:sp>
      <p:sp>
        <p:nvSpPr>
          <p:cNvPr id="11" name="Title 1">
            <a:extLst>
              <a:ext uri="{FF2B5EF4-FFF2-40B4-BE49-F238E27FC236}">
                <a16:creationId xmlns:a16="http://schemas.microsoft.com/office/drawing/2014/main" xmlns="" id="{88CD20C1-436E-4CA6-B165-00738AD85167}"/>
              </a:ext>
            </a:extLst>
          </p:cNvPr>
          <p:cNvSpPr txBox="1">
            <a:spLocks/>
          </p:cNvSpPr>
          <p:nvPr/>
        </p:nvSpPr>
        <p:spPr>
          <a:xfrm>
            <a:off x="5914464" y="4229846"/>
            <a:ext cx="2994212"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2">
                    <a:lumMod val="50000"/>
                  </a:schemeClr>
                </a:solidFill>
                <a:latin typeface="+mn-lt"/>
              </a:rPr>
              <a:t>Cellular longevity complex</a:t>
            </a:r>
          </a:p>
        </p:txBody>
      </p:sp>
    </p:spTree>
    <p:extLst>
      <p:ext uri="{BB962C8B-B14F-4D97-AF65-F5344CB8AC3E}">
        <p14:creationId xmlns:p14="http://schemas.microsoft.com/office/powerpoint/2010/main" val="18229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74" y="144387"/>
            <a:ext cx="3020439" cy="4952589"/>
          </a:xfrm>
          <a:prstGeom prst="rect">
            <a:avLst/>
          </a:prstGeom>
        </p:spPr>
      </p:pic>
      <p:sp>
        <p:nvSpPr>
          <p:cNvPr id="8" name="TextBox 7">
            <a:extLst>
              <a:ext uri="{FF2B5EF4-FFF2-40B4-BE49-F238E27FC236}">
                <a16:creationId xmlns:a16="http://schemas.microsoft.com/office/drawing/2014/main" xmlns="" id="{E9F00D84-D462-4637-A494-1D7489D5DD7D}"/>
              </a:ext>
            </a:extLst>
          </p:cNvPr>
          <p:cNvSpPr txBox="1"/>
          <p:nvPr/>
        </p:nvSpPr>
        <p:spPr>
          <a:xfrm>
            <a:off x="3547383" y="73274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Full Spectrum Probiotic</a:t>
            </a:r>
          </a:p>
        </p:txBody>
      </p:sp>
      <p:sp>
        <p:nvSpPr>
          <p:cNvPr id="12" name="Subtitle 2">
            <a:extLst>
              <a:ext uri="{FF2B5EF4-FFF2-40B4-BE49-F238E27FC236}">
                <a16:creationId xmlns:a16="http://schemas.microsoft.com/office/drawing/2014/main" xmlns="" id="{0E29EF4B-E53A-4E1F-AED8-7F1BE510CA39}"/>
              </a:ext>
            </a:extLst>
          </p:cNvPr>
          <p:cNvSpPr txBox="1">
            <a:spLocks/>
          </p:cNvSpPr>
          <p:nvPr/>
        </p:nvSpPr>
        <p:spPr>
          <a:xfrm>
            <a:off x="3547383" y="1572664"/>
            <a:ext cx="5249982"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buClr>
                <a:srgbClr val="49B850"/>
              </a:buClr>
              <a:buSzPct val="100000"/>
              <a:buFont typeface="FranklinGothic-Medium" charset="0"/>
              <a:buChar char="►"/>
            </a:pPr>
            <a:r>
              <a:rPr lang="en-US" sz="2000" dirty="0">
                <a:latin typeface="Calibri Regular" charset="0"/>
              </a:rPr>
              <a:t>Helps re-populate the body with healthy intestinal flora to aid in digestion</a:t>
            </a:r>
          </a:p>
          <a:p>
            <a:pPr marL="342900" lvl="0" indent="-342900">
              <a:buClr>
                <a:srgbClr val="49B850"/>
              </a:buClr>
              <a:buSzPct val="100000"/>
              <a:buFont typeface="FranklinGothic-Medium" charset="0"/>
              <a:buChar char="►"/>
            </a:pPr>
            <a:r>
              <a:rPr lang="en-US" sz="2000" dirty="0">
                <a:latin typeface="Calibri Regular" charset="0"/>
              </a:rPr>
              <a:t>A healthy biome can help improve mood, support healthy immune function, and promote digestive health</a:t>
            </a:r>
          </a:p>
          <a:p>
            <a:pPr marL="342900" lvl="0" indent="-342900">
              <a:buClr>
                <a:srgbClr val="49B850"/>
              </a:buClr>
              <a:buSzPct val="100000"/>
              <a:buFont typeface="FranklinGothic-Medium" charset="0"/>
              <a:buChar char="►"/>
            </a:pPr>
            <a:r>
              <a:rPr lang="en-US" sz="2000" dirty="0">
                <a:latin typeface="Calibri Regular" charset="0"/>
              </a:rPr>
              <a:t>Features </a:t>
            </a:r>
            <a:r>
              <a:rPr lang="en-US" sz="2000" dirty="0" smtClean="0">
                <a:latin typeface="Calibri Regular" charset="0"/>
              </a:rPr>
              <a:t>an un-</a:t>
            </a:r>
            <a:r>
              <a:rPr lang="en-US" sz="2000" dirty="0" err="1" smtClean="0">
                <a:latin typeface="Calibri Regular" charset="0"/>
              </a:rPr>
              <a:t>precedented</a:t>
            </a:r>
            <a:r>
              <a:rPr lang="en-US" sz="2000" dirty="0" smtClean="0">
                <a:latin typeface="Calibri Regular" charset="0"/>
              </a:rPr>
              <a:t> </a:t>
            </a:r>
            <a:r>
              <a:rPr lang="en-US" sz="2000" b="1" dirty="0" smtClean="0">
                <a:latin typeface="Calibri Regular" charset="0"/>
              </a:rPr>
              <a:t>16</a:t>
            </a:r>
            <a:r>
              <a:rPr lang="en-US" sz="2000" dirty="0" smtClean="0">
                <a:latin typeface="Calibri Regular" charset="0"/>
              </a:rPr>
              <a:t> </a:t>
            </a:r>
            <a:r>
              <a:rPr lang="en-US" sz="2000" dirty="0">
                <a:latin typeface="Calibri Regular" charset="0"/>
              </a:rPr>
              <a:t>probiotic strains, </a:t>
            </a:r>
            <a:r>
              <a:rPr lang="en-US" sz="2000" dirty="0" smtClean="0">
                <a:latin typeface="Calibri Regular" charset="0"/>
              </a:rPr>
              <a:t>as well as prebiotics </a:t>
            </a:r>
            <a:r>
              <a:rPr lang="en-US" sz="2000" dirty="0">
                <a:latin typeface="Calibri Regular" charset="0"/>
              </a:rPr>
              <a:t>that help support a healthy gut flora  </a:t>
            </a:r>
          </a:p>
          <a:p>
            <a:pPr marL="342900" lvl="0" indent="-342900">
              <a:buClr>
                <a:srgbClr val="49B850"/>
              </a:buClr>
              <a:buSzPct val="100000"/>
              <a:buFont typeface="FranklinGothic-Medium" charset="0"/>
              <a:buChar char="►"/>
            </a:pPr>
            <a:endParaRPr lang="en-US" sz="2000" dirty="0">
              <a:latin typeface="Calibri Regular" charset="0"/>
            </a:endParaRPr>
          </a:p>
          <a:p>
            <a:pPr marL="342900" indent="-342900">
              <a:buClr>
                <a:srgbClr val="49B850"/>
              </a:buClr>
              <a:buSzPct val="100000"/>
              <a:buFont typeface="FranklinGothic-Medium" charset="0"/>
              <a:buChar char="►"/>
            </a:pPr>
            <a:endParaRPr lang="en-US" sz="2000" baseline="0" dirty="0">
              <a:latin typeface="Calibri Regular" charset="0"/>
              <a:ea typeface="Calibri Regular" charset="0"/>
              <a:cs typeface="Calibri Regular" charset="0"/>
            </a:endParaRPr>
          </a:p>
        </p:txBody>
      </p:sp>
    </p:spTree>
    <p:extLst>
      <p:ext uri="{BB962C8B-B14F-4D97-AF65-F5344CB8AC3E}">
        <p14:creationId xmlns:p14="http://schemas.microsoft.com/office/powerpoint/2010/main" val="4958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74" y="144387"/>
            <a:ext cx="3020439" cy="4950205"/>
          </a:xfrm>
          <a:prstGeom prst="rect">
            <a:avLst/>
          </a:prstGeom>
        </p:spPr>
      </p:pic>
      <p:sp>
        <p:nvSpPr>
          <p:cNvPr id="7" name="TextBox 6">
            <a:extLst>
              <a:ext uri="{FF2B5EF4-FFF2-40B4-BE49-F238E27FC236}">
                <a16:creationId xmlns:a16="http://schemas.microsoft.com/office/drawing/2014/main" xmlns="" id="{68871180-7D2B-4123-9404-9DE518704C4B}"/>
              </a:ext>
            </a:extLst>
          </p:cNvPr>
          <p:cNvSpPr txBox="1"/>
          <p:nvPr/>
        </p:nvSpPr>
        <p:spPr>
          <a:xfrm>
            <a:off x="3514513" y="732742"/>
            <a:ext cx="5285840"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Cellular Longevity Complex</a:t>
            </a:r>
          </a:p>
        </p:txBody>
      </p:sp>
      <p:sp>
        <p:nvSpPr>
          <p:cNvPr id="8" name="Subtitle 2">
            <a:extLst>
              <a:ext uri="{FF2B5EF4-FFF2-40B4-BE49-F238E27FC236}">
                <a16:creationId xmlns:a16="http://schemas.microsoft.com/office/drawing/2014/main" xmlns="" id="{7B1B9EA1-6049-4559-B8A3-2A90BA10C825}"/>
              </a:ext>
            </a:extLst>
          </p:cNvPr>
          <p:cNvSpPr txBox="1">
            <a:spLocks/>
          </p:cNvSpPr>
          <p:nvPr/>
        </p:nvSpPr>
        <p:spPr>
          <a:xfrm>
            <a:off x="3560423" y="1543276"/>
            <a:ext cx="4873464"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buClr>
                <a:srgbClr val="49B850"/>
              </a:buClr>
              <a:buSzPct val="100000"/>
            </a:pPr>
            <a:r>
              <a:rPr lang="en-US" sz="2000" dirty="0">
                <a:latin typeface="Calibri Regular" charset="0"/>
              </a:rPr>
              <a:t>Attacks the effects of aging at the cellular </a:t>
            </a:r>
            <a:r>
              <a:rPr lang="en-US" sz="2000" dirty="0" smtClean="0">
                <a:latin typeface="Calibri Regular" charset="0"/>
              </a:rPr>
              <a:t>level, promotes vitality and boosts </a:t>
            </a:r>
            <a:r>
              <a:rPr lang="en-US" sz="2000" dirty="0">
                <a:latin typeface="Calibri Regular" charset="0"/>
              </a:rPr>
              <a:t>the immune </a:t>
            </a:r>
            <a:r>
              <a:rPr lang="en-US" sz="2000" dirty="0" smtClean="0">
                <a:latin typeface="Calibri Regular" charset="0"/>
              </a:rPr>
              <a:t>system. </a:t>
            </a:r>
            <a:endParaRPr lang="en-US" sz="2000" baseline="0" dirty="0">
              <a:latin typeface="Calibri Regular" charset="0"/>
              <a:ea typeface="Calibri Regular" charset="0"/>
              <a:cs typeface="Calibri Regular" charset="0"/>
            </a:endParaRPr>
          </a:p>
        </p:txBody>
      </p:sp>
    </p:spTree>
    <p:extLst>
      <p:ext uri="{BB962C8B-B14F-4D97-AF65-F5344CB8AC3E}">
        <p14:creationId xmlns:p14="http://schemas.microsoft.com/office/powerpoint/2010/main" val="4105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7735CC4-9FCE-4856-880A-F367CDE75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042" y="431202"/>
            <a:ext cx="2142582" cy="4231732"/>
          </a:xfrm>
          <a:prstGeom prst="rect">
            <a:avLst/>
          </a:prstGeom>
        </p:spPr>
      </p:pic>
    </p:spTree>
    <p:extLst>
      <p:ext uri="{BB962C8B-B14F-4D97-AF65-F5344CB8AC3E}">
        <p14:creationId xmlns:p14="http://schemas.microsoft.com/office/powerpoint/2010/main" val="18956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0CE39CD-CED7-4924-8139-6F5DDBF36F89}"/>
              </a:ext>
            </a:extLst>
          </p:cNvPr>
          <p:cNvSpPr txBox="1"/>
          <p:nvPr/>
        </p:nvSpPr>
        <p:spPr>
          <a:xfrm>
            <a:off x="3718860" y="732741"/>
            <a:ext cx="5360894"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What is ASEA VIA Source?</a:t>
            </a:r>
          </a:p>
        </p:txBody>
      </p:sp>
      <p:sp>
        <p:nvSpPr>
          <p:cNvPr id="142" name="Shape 142"/>
          <p:cNvSpPr>
            <a:spLocks noGrp="1"/>
          </p:cNvSpPr>
          <p:nvPr>
            <p:ph type="body" idx="1"/>
          </p:nvPr>
        </p:nvSpPr>
        <p:spPr>
          <a:xfrm>
            <a:off x="3778624" y="1812261"/>
            <a:ext cx="4908176" cy="2352315"/>
          </a:xfrm>
          <a:prstGeom prst="rect">
            <a:avLst/>
          </a:prstGeom>
        </p:spPr>
        <p:txBody>
          <a:bodyPr anchor="ctr">
            <a:noAutofit/>
          </a:bodyPr>
          <a:lstStyle/>
          <a:p>
            <a:pPr marL="0" indent="0" defTabSz="457200">
              <a:spcBef>
                <a:spcPct val="20000"/>
              </a:spcBef>
              <a:buClr>
                <a:srgbClr val="49B850"/>
              </a:buClr>
              <a:buSzPct val="100000"/>
              <a:buNone/>
            </a:pPr>
            <a:r>
              <a:rPr lang="en-US" sz="2500" dirty="0">
                <a:solidFill>
                  <a:schemeClr val="tx1">
                    <a:lumMod val="65000"/>
                    <a:lumOff val="35000"/>
                  </a:schemeClr>
                </a:solidFill>
                <a:latin typeface="Calibri Regular" charset="0"/>
              </a:rPr>
              <a:t>ASEA VIA Source is a whole food micronutrient supplement containing vitamins, minerals, phytonutrients, organic super-foods, trace minerals and enzymes working together to support cellular health and general wellness. </a:t>
            </a:r>
          </a:p>
          <a:p>
            <a:pPr marL="0" indent="0" defTabSz="457200">
              <a:spcBef>
                <a:spcPct val="20000"/>
              </a:spcBef>
              <a:buClr>
                <a:srgbClr val="49B850"/>
              </a:buClr>
              <a:buSzPct val="100000"/>
              <a:buNone/>
            </a:pPr>
            <a:endParaRPr lang="en-US" sz="2500" dirty="0">
              <a:solidFill>
                <a:schemeClr val="tx1">
                  <a:lumMod val="65000"/>
                  <a:lumOff val="35000"/>
                </a:schemeClr>
              </a:solidFill>
              <a:latin typeface="Calibri Regular" charset="0"/>
            </a:endParaRPr>
          </a:p>
        </p:txBody>
      </p:sp>
      <p:pic>
        <p:nvPicPr>
          <p:cNvPr id="9" name="Picture 8">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286577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3133257" y="1531471"/>
            <a:ext cx="5628250" cy="1845603"/>
          </a:xfrm>
          <a:prstGeom prst="rect">
            <a:avLst/>
          </a:prstGeom>
        </p:spPr>
        <p:txBody>
          <a:bodyPr anchor="ctr">
            <a:noAutofit/>
          </a:bodyPr>
          <a:lstStyle/>
          <a:p>
            <a:pPr marL="0" indent="0" algn="ctr" defTabSz="457200">
              <a:lnSpc>
                <a:spcPct val="125000"/>
              </a:lnSpc>
              <a:spcBef>
                <a:spcPct val="20000"/>
              </a:spcBef>
              <a:buClr>
                <a:srgbClr val="49B850"/>
              </a:buClr>
              <a:buSzPct val="100000"/>
              <a:buNone/>
            </a:pPr>
            <a:endParaRPr lang="en-US" sz="2000" dirty="0">
              <a:solidFill>
                <a:schemeClr val="tx1">
                  <a:lumMod val="65000"/>
                  <a:lumOff val="35000"/>
                </a:schemeClr>
              </a:solidFill>
              <a:latin typeface="Calibri Regular" charset="0"/>
            </a:endParaRPr>
          </a:p>
          <a:p>
            <a:pPr marL="0" indent="0" algn="ctr" defTabSz="457200">
              <a:lnSpc>
                <a:spcPct val="125000"/>
              </a:lnSpc>
              <a:spcBef>
                <a:spcPct val="20000"/>
              </a:spcBef>
              <a:buClr>
                <a:srgbClr val="49B850"/>
              </a:buClr>
              <a:buSzPct val="100000"/>
              <a:buNone/>
            </a:pPr>
            <a:r>
              <a:rPr lang="en-US" sz="3000" dirty="0">
                <a:solidFill>
                  <a:schemeClr val="tx1">
                    <a:lumMod val="65000"/>
                    <a:lumOff val="35000"/>
                  </a:schemeClr>
                </a:solidFill>
                <a:latin typeface="Calibri Regular" charset="0"/>
              </a:rPr>
              <a:t>Source of the </a:t>
            </a:r>
            <a:r>
              <a:rPr lang="en-US" sz="3000" dirty="0" smtClean="0">
                <a:solidFill>
                  <a:schemeClr val="tx1">
                    <a:lumMod val="65000"/>
                    <a:lumOff val="35000"/>
                  </a:schemeClr>
                </a:solidFill>
                <a:latin typeface="Calibri Regular" charset="0"/>
              </a:rPr>
              <a:t>ingredients</a:t>
            </a:r>
            <a:endParaRPr lang="en-US" sz="3000" dirty="0">
              <a:solidFill>
                <a:schemeClr val="tx1">
                  <a:lumMod val="65000"/>
                  <a:lumOff val="35000"/>
                </a:schemeClr>
              </a:solidFill>
              <a:latin typeface="Calibri Regular" charset="0"/>
            </a:endParaRPr>
          </a:p>
          <a:p>
            <a:pPr marL="0" indent="0" algn="ctr" defTabSz="457200">
              <a:lnSpc>
                <a:spcPct val="100000"/>
              </a:lnSpc>
              <a:spcBef>
                <a:spcPct val="20000"/>
              </a:spcBef>
              <a:buClr>
                <a:srgbClr val="49B850"/>
              </a:buClr>
              <a:buSzPct val="100000"/>
              <a:buNone/>
            </a:pPr>
            <a:r>
              <a:rPr lang="en-US" sz="3000" dirty="0" smtClean="0">
                <a:solidFill>
                  <a:schemeClr val="tx1">
                    <a:lumMod val="65000"/>
                    <a:lumOff val="35000"/>
                  </a:schemeClr>
                </a:solidFill>
                <a:latin typeface="Calibri Regular" charset="0"/>
              </a:rPr>
              <a:t>Formulated </a:t>
            </a:r>
            <a:r>
              <a:rPr lang="en-US" sz="3000" dirty="0">
                <a:solidFill>
                  <a:schemeClr val="tx1">
                    <a:lumMod val="65000"/>
                    <a:lumOff val="35000"/>
                  </a:schemeClr>
                </a:solidFill>
                <a:latin typeface="Calibri Regular" charset="0"/>
              </a:rPr>
              <a:t>to </a:t>
            </a:r>
            <a:r>
              <a:rPr lang="en-US" sz="3000" dirty="0" smtClean="0">
                <a:solidFill>
                  <a:schemeClr val="tx1">
                    <a:lumMod val="65000"/>
                    <a:lumOff val="35000"/>
                  </a:schemeClr>
                </a:solidFill>
                <a:latin typeface="Calibri Regular" charset="0"/>
              </a:rPr>
              <a:t>complement </a:t>
            </a:r>
            <a:endParaRPr lang="en-US" sz="3000" dirty="0">
              <a:solidFill>
                <a:schemeClr val="tx1">
                  <a:lumMod val="65000"/>
                  <a:lumOff val="35000"/>
                </a:schemeClr>
              </a:solidFill>
              <a:latin typeface="Calibri Regular" charset="0"/>
            </a:endParaRPr>
          </a:p>
          <a:p>
            <a:pPr marL="0" indent="0" algn="ctr" defTabSz="457200">
              <a:lnSpc>
                <a:spcPct val="100000"/>
              </a:lnSpc>
              <a:spcBef>
                <a:spcPct val="20000"/>
              </a:spcBef>
              <a:buClr>
                <a:srgbClr val="49B850"/>
              </a:buClr>
              <a:buSzPct val="100000"/>
              <a:buNone/>
            </a:pPr>
            <a:r>
              <a:rPr lang="en-US" sz="3000" dirty="0">
                <a:solidFill>
                  <a:schemeClr val="tx1">
                    <a:lumMod val="65000"/>
                    <a:lumOff val="35000"/>
                  </a:schemeClr>
                </a:solidFill>
                <a:latin typeface="Calibri Regular" charset="0"/>
              </a:rPr>
              <a:t>ASEA REDOX</a:t>
            </a:r>
          </a:p>
          <a:p>
            <a:pPr marL="0" indent="0" algn="ctr" defTabSz="457200">
              <a:lnSpc>
                <a:spcPct val="125000"/>
              </a:lnSpc>
              <a:spcBef>
                <a:spcPct val="20000"/>
              </a:spcBef>
              <a:buClr>
                <a:srgbClr val="49B850"/>
              </a:buClr>
              <a:buSzPct val="100000"/>
              <a:buNone/>
            </a:pPr>
            <a:r>
              <a:rPr lang="en-US" sz="3000" dirty="0" smtClean="0">
                <a:solidFill>
                  <a:schemeClr val="tx1">
                    <a:lumMod val="65000"/>
                    <a:lumOff val="35000"/>
                  </a:schemeClr>
                </a:solidFill>
                <a:latin typeface="Calibri Regular" charset="0"/>
              </a:rPr>
              <a:t>Absorption </a:t>
            </a:r>
            <a:r>
              <a:rPr lang="en-US" sz="3000" dirty="0">
                <a:solidFill>
                  <a:schemeClr val="tx1">
                    <a:lumMod val="65000"/>
                    <a:lumOff val="35000"/>
                  </a:schemeClr>
                </a:solidFill>
                <a:latin typeface="Calibri Regular" charset="0"/>
              </a:rPr>
              <a:t>and bio-availability</a:t>
            </a:r>
          </a:p>
        </p:txBody>
      </p:sp>
      <p:sp>
        <p:nvSpPr>
          <p:cNvPr id="4" name="TextBox 3">
            <a:extLst>
              <a:ext uri="{FF2B5EF4-FFF2-40B4-BE49-F238E27FC236}">
                <a16:creationId xmlns:a16="http://schemas.microsoft.com/office/drawing/2014/main" xmlns="" id="{33E76697-A095-4D67-BAF0-3361AFABE785}"/>
              </a:ext>
            </a:extLst>
          </p:cNvPr>
          <p:cNvSpPr txBox="1"/>
          <p:nvPr/>
        </p:nvSpPr>
        <p:spPr>
          <a:xfrm>
            <a:off x="3271727" y="408964"/>
            <a:ext cx="5489780" cy="646331"/>
          </a:xfrm>
          <a:prstGeom prst="rect">
            <a:avLst/>
          </a:prstGeom>
          <a:noFill/>
        </p:spPr>
        <p:txBody>
          <a:bodyPr wrap="square" rtlCol="0">
            <a:spAutoFit/>
          </a:bodyPr>
          <a:lstStyle/>
          <a:p>
            <a:pPr algn="ctr"/>
            <a:r>
              <a:rPr lang="en-US" sz="3600" dirty="0">
                <a:solidFill>
                  <a:srgbClr val="0A8D41"/>
                </a:solidFill>
                <a:latin typeface="Calibri Regular" charset="0"/>
                <a:ea typeface="Calibri Regular" charset="0"/>
                <a:cs typeface="Calibri Regular" charset="0"/>
              </a:rPr>
              <a:t>The ASEA VIA Source Story</a:t>
            </a: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139045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fade">
                                      <p:cBhvr>
                                        <p:cTn id="7" dur="500"/>
                                        <p:tgtEl>
                                          <p:spTgt spid="1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
                                            <p:txEl>
                                              <p:pRg st="2" end="2"/>
                                            </p:txEl>
                                          </p:spTgt>
                                        </p:tgtEl>
                                        <p:attrNameLst>
                                          <p:attrName>style.visibility</p:attrName>
                                        </p:attrNameLst>
                                      </p:cBhvr>
                                      <p:to>
                                        <p:strVal val="visible"/>
                                      </p:to>
                                    </p:set>
                                    <p:animEffect transition="in" filter="fade">
                                      <p:cBhvr>
                                        <p:cTn id="12" dur="500"/>
                                        <p:tgtEl>
                                          <p:spTgt spid="1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
                                            <p:txEl>
                                              <p:pRg st="3" end="3"/>
                                            </p:txEl>
                                          </p:spTgt>
                                        </p:tgtEl>
                                        <p:attrNameLst>
                                          <p:attrName>style.visibility</p:attrName>
                                        </p:attrNameLst>
                                      </p:cBhvr>
                                      <p:to>
                                        <p:strVal val="visible"/>
                                      </p:to>
                                    </p:set>
                                    <p:animEffect transition="in" filter="fade">
                                      <p:cBhvr>
                                        <p:cTn id="17" dur="500"/>
                                        <p:tgtEl>
                                          <p:spTgt spid="1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
                                            <p:txEl>
                                              <p:pRg st="4" end="4"/>
                                            </p:txEl>
                                          </p:spTgt>
                                        </p:tgtEl>
                                        <p:attrNameLst>
                                          <p:attrName>style.visibility</p:attrName>
                                        </p:attrNameLst>
                                      </p:cBhvr>
                                      <p:to>
                                        <p:strVal val="visible"/>
                                      </p:to>
                                    </p:set>
                                    <p:animEffect transition="in" filter="fade">
                                      <p:cBhvr>
                                        <p:cTn id="22" dur="5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3341595" y="763464"/>
            <a:ext cx="5419912" cy="3998657"/>
          </a:xfrm>
          <a:prstGeom prst="rect">
            <a:avLst/>
          </a:prstGeom>
        </p:spPr>
        <p:txBody>
          <a:bodyPr anchor="ctr">
            <a:noAutofit/>
          </a:bodyPr>
          <a:lstStyle/>
          <a:p>
            <a:pPr marL="0" indent="0" algn="ctr" defTabSz="457200">
              <a:spcBef>
                <a:spcPts val="1056"/>
              </a:spcBef>
              <a:buClr>
                <a:srgbClr val="49B850"/>
              </a:buClr>
              <a:buSzPct val="100000"/>
              <a:buNone/>
            </a:pPr>
            <a:r>
              <a:rPr lang="en-US" sz="1900" dirty="0">
                <a:solidFill>
                  <a:schemeClr val="tx1">
                    <a:lumMod val="65000"/>
                    <a:lumOff val="35000"/>
                  </a:schemeClr>
                </a:solidFill>
                <a:latin typeface="Calibri Regular" charset="0"/>
              </a:rPr>
              <a:t>Our bodies assimilate whole-food sources of nutrition better than synthetic sources because whole foods contain key vitamins along with their cofactor, other nutrients naturally found in food that work with each vitamin to increase its absorption. </a:t>
            </a:r>
          </a:p>
          <a:p>
            <a:pPr marL="0" indent="0" algn="ctr" defTabSz="457200">
              <a:spcBef>
                <a:spcPts val="1056"/>
              </a:spcBef>
              <a:buClr>
                <a:srgbClr val="49B850"/>
              </a:buClr>
              <a:buSzPct val="100000"/>
              <a:buNone/>
            </a:pPr>
            <a:r>
              <a:rPr lang="en-US" sz="1900" dirty="0" smtClean="0">
                <a:solidFill>
                  <a:schemeClr val="tx1">
                    <a:lumMod val="65000"/>
                    <a:lumOff val="35000"/>
                  </a:schemeClr>
                </a:solidFill>
                <a:latin typeface="Calibri Regular" charset="0"/>
              </a:rPr>
              <a:t>Vitamins </a:t>
            </a:r>
            <a:r>
              <a:rPr lang="en-US" sz="1900" dirty="0">
                <a:solidFill>
                  <a:schemeClr val="tx1">
                    <a:lumMod val="65000"/>
                    <a:lumOff val="35000"/>
                  </a:schemeClr>
                </a:solidFill>
                <a:latin typeface="Calibri Regular" charset="0"/>
              </a:rPr>
              <a:t>in nature don’t stand alone. </a:t>
            </a:r>
            <a:r>
              <a:rPr lang="en-US" sz="1900" dirty="0" smtClean="0">
                <a:solidFill>
                  <a:schemeClr val="tx1">
                    <a:lumMod val="65000"/>
                    <a:lumOff val="35000"/>
                  </a:schemeClr>
                </a:solidFill>
                <a:latin typeface="Calibri Regular" charset="0"/>
              </a:rPr>
              <a:t/>
            </a:r>
            <a:br>
              <a:rPr lang="en-US" sz="1900" dirty="0" smtClean="0">
                <a:solidFill>
                  <a:schemeClr val="tx1">
                    <a:lumMod val="65000"/>
                    <a:lumOff val="35000"/>
                  </a:schemeClr>
                </a:solidFill>
                <a:latin typeface="Calibri Regular" charset="0"/>
              </a:rPr>
            </a:br>
            <a:r>
              <a:rPr lang="en-US" sz="1900" dirty="0" smtClean="0">
                <a:solidFill>
                  <a:schemeClr val="tx1">
                    <a:lumMod val="65000"/>
                    <a:lumOff val="35000"/>
                  </a:schemeClr>
                </a:solidFill>
                <a:latin typeface="Calibri Regular" charset="0"/>
              </a:rPr>
              <a:t>They </a:t>
            </a:r>
            <a:r>
              <a:rPr lang="en-US" sz="1900" dirty="0">
                <a:solidFill>
                  <a:schemeClr val="tx1">
                    <a:lumMod val="65000"/>
                    <a:lumOff val="35000"/>
                  </a:schemeClr>
                </a:solidFill>
                <a:latin typeface="Calibri Regular" charset="0"/>
              </a:rPr>
              <a:t>are present along with trace minerals, phytonutrients, and other vitamins in </a:t>
            </a:r>
            <a:r>
              <a:rPr lang="en-US" sz="1900" dirty="0" smtClean="0">
                <a:solidFill>
                  <a:schemeClr val="tx1">
                    <a:lumMod val="65000"/>
                    <a:lumOff val="35000"/>
                  </a:schemeClr>
                </a:solidFill>
                <a:latin typeface="Calibri Regular" charset="0"/>
              </a:rPr>
              <a:t/>
            </a:r>
            <a:br>
              <a:rPr lang="en-US" sz="1900" dirty="0" smtClean="0">
                <a:solidFill>
                  <a:schemeClr val="tx1">
                    <a:lumMod val="65000"/>
                    <a:lumOff val="35000"/>
                  </a:schemeClr>
                </a:solidFill>
                <a:latin typeface="Calibri Regular" charset="0"/>
              </a:rPr>
            </a:br>
            <a:r>
              <a:rPr lang="en-US" sz="1900" dirty="0" smtClean="0">
                <a:solidFill>
                  <a:schemeClr val="tx1">
                    <a:lumMod val="65000"/>
                    <a:lumOff val="35000"/>
                  </a:schemeClr>
                </a:solidFill>
                <a:latin typeface="Calibri Regular" charset="0"/>
              </a:rPr>
              <a:t>combinations </a:t>
            </a:r>
            <a:r>
              <a:rPr lang="en-US" sz="1900" dirty="0">
                <a:solidFill>
                  <a:schemeClr val="tx1">
                    <a:lumMod val="65000"/>
                    <a:lumOff val="35000"/>
                  </a:schemeClr>
                </a:solidFill>
                <a:latin typeface="Calibri Regular" charset="0"/>
              </a:rPr>
              <a:t>the body recognizes as nutrition. </a:t>
            </a:r>
          </a:p>
          <a:p>
            <a:pPr marL="0" indent="0" algn="ctr" defTabSz="457200">
              <a:spcBef>
                <a:spcPts val="1056"/>
              </a:spcBef>
              <a:buClr>
                <a:srgbClr val="49B850"/>
              </a:buClr>
              <a:buSzPct val="100000"/>
              <a:buNone/>
            </a:pPr>
            <a:r>
              <a:rPr lang="en-US" sz="1900" dirty="0" smtClean="0">
                <a:solidFill>
                  <a:schemeClr val="tx1">
                    <a:lumMod val="65000"/>
                    <a:lumOff val="35000"/>
                  </a:schemeClr>
                </a:solidFill>
                <a:latin typeface="Calibri Regular" charset="0"/>
              </a:rPr>
              <a:t>Nutrients </a:t>
            </a:r>
            <a:r>
              <a:rPr lang="en-US" sz="1900" dirty="0">
                <a:solidFill>
                  <a:schemeClr val="tx1">
                    <a:lumMod val="65000"/>
                    <a:lumOff val="35000"/>
                  </a:schemeClr>
                </a:solidFill>
                <a:latin typeface="Calibri Regular" charset="0"/>
              </a:rPr>
              <a:t>in VIA Source are based on </a:t>
            </a:r>
            <a:r>
              <a:rPr lang="en-US" sz="1900" dirty="0" smtClean="0">
                <a:solidFill>
                  <a:schemeClr val="tx1">
                    <a:lumMod val="65000"/>
                    <a:lumOff val="35000"/>
                  </a:schemeClr>
                </a:solidFill>
                <a:latin typeface="Calibri Regular" charset="0"/>
              </a:rPr>
              <a:t/>
            </a:r>
            <a:br>
              <a:rPr lang="en-US" sz="1900" dirty="0" smtClean="0">
                <a:solidFill>
                  <a:schemeClr val="tx1">
                    <a:lumMod val="65000"/>
                    <a:lumOff val="35000"/>
                  </a:schemeClr>
                </a:solidFill>
                <a:latin typeface="Calibri Regular" charset="0"/>
              </a:rPr>
            </a:br>
            <a:r>
              <a:rPr lang="en-US" sz="1900" b="1" u="sng" dirty="0" smtClean="0">
                <a:solidFill>
                  <a:schemeClr val="tx1">
                    <a:lumMod val="65000"/>
                    <a:lumOff val="35000"/>
                  </a:schemeClr>
                </a:solidFill>
                <a:latin typeface="Calibri Regular" charset="0"/>
              </a:rPr>
              <a:t>whole-food </a:t>
            </a:r>
            <a:r>
              <a:rPr lang="en-US" sz="1900" b="1" u="sng" dirty="0">
                <a:solidFill>
                  <a:schemeClr val="tx1">
                    <a:lumMod val="65000"/>
                    <a:lumOff val="35000"/>
                  </a:schemeClr>
                </a:solidFill>
                <a:latin typeface="Calibri Regular" charset="0"/>
              </a:rPr>
              <a:t>sources</a:t>
            </a:r>
          </a:p>
        </p:txBody>
      </p:sp>
      <p:pic>
        <p:nvPicPr>
          <p:cNvPr id="7" name="Picture 6">
            <a:extLst>
              <a:ext uri="{FF2B5EF4-FFF2-40B4-BE49-F238E27FC236}">
                <a16:creationId xmlns:a16="http://schemas.microsoft.com/office/drawing/2014/main" xmlns="" id="{5196A4F0-1E4F-4413-BB6D-84E39FCE4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
        <p:nvSpPr>
          <p:cNvPr id="8" name="TextBox 7">
            <a:extLst>
              <a:ext uri="{FF2B5EF4-FFF2-40B4-BE49-F238E27FC236}">
                <a16:creationId xmlns:a16="http://schemas.microsoft.com/office/drawing/2014/main" xmlns="" id="{33E76697-A095-4D67-BAF0-3361AFABE785}"/>
              </a:ext>
            </a:extLst>
          </p:cNvPr>
          <p:cNvSpPr txBox="1"/>
          <p:nvPr/>
        </p:nvSpPr>
        <p:spPr>
          <a:xfrm>
            <a:off x="3271727" y="408964"/>
            <a:ext cx="5489780" cy="646331"/>
          </a:xfrm>
          <a:prstGeom prst="rect">
            <a:avLst/>
          </a:prstGeom>
          <a:noFill/>
        </p:spPr>
        <p:txBody>
          <a:bodyPr wrap="square" rtlCol="0">
            <a:spAutoFit/>
          </a:bodyPr>
          <a:lstStyle/>
          <a:p>
            <a:pPr algn="ctr"/>
            <a:r>
              <a:rPr lang="en-US" sz="3600" dirty="0">
                <a:solidFill>
                  <a:srgbClr val="0A8D41"/>
                </a:solidFill>
                <a:latin typeface="Calibri Regular" charset="0"/>
                <a:ea typeface="Calibri Regular" charset="0"/>
                <a:cs typeface="Calibri Regular" charset="0"/>
              </a:rPr>
              <a:t>The ASEA VIA Source Story</a:t>
            </a:r>
          </a:p>
        </p:txBody>
      </p:sp>
    </p:spTree>
    <p:extLst>
      <p:ext uri="{BB962C8B-B14F-4D97-AF65-F5344CB8AC3E}">
        <p14:creationId xmlns:p14="http://schemas.microsoft.com/office/powerpoint/2010/main" val="354092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5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5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3316362" y="968188"/>
            <a:ext cx="5553635" cy="3587305"/>
          </a:xfrm>
          <a:prstGeom prst="rect">
            <a:avLst/>
          </a:prstGeom>
        </p:spPr>
        <p:txBody>
          <a:bodyPr anchor="ctr">
            <a:noAutofit/>
          </a:bodyPr>
          <a:lstStyle/>
          <a:p>
            <a:pPr marL="0" indent="0" algn="ctr" defTabSz="457200">
              <a:spcBef>
                <a:spcPts val="1200"/>
              </a:spcBef>
              <a:buClr>
                <a:srgbClr val="49B850"/>
              </a:buClr>
              <a:buSzPct val="100000"/>
              <a:buNone/>
            </a:pPr>
            <a:r>
              <a:rPr lang="en-US" sz="2500" dirty="0">
                <a:solidFill>
                  <a:schemeClr val="tx1">
                    <a:lumMod val="65000"/>
                    <a:lumOff val="35000"/>
                  </a:schemeClr>
                </a:solidFill>
                <a:latin typeface="Calibri Regular" charset="0"/>
              </a:rPr>
              <a:t>VIA Source has been expertly formulated to </a:t>
            </a:r>
            <a:r>
              <a:rPr lang="en-US" sz="2500" b="1" u="sng" dirty="0">
                <a:solidFill>
                  <a:schemeClr val="tx1">
                    <a:lumMod val="65000"/>
                    <a:lumOff val="35000"/>
                  </a:schemeClr>
                </a:solidFill>
                <a:latin typeface="Calibri Regular" charset="0"/>
              </a:rPr>
              <a:t>work in tandem with ASEA REDOX</a:t>
            </a:r>
            <a:r>
              <a:rPr lang="en-US" sz="2500" dirty="0">
                <a:solidFill>
                  <a:schemeClr val="tx1">
                    <a:lumMod val="65000"/>
                    <a:lumOff val="35000"/>
                  </a:schemeClr>
                </a:solidFill>
                <a:latin typeface="Calibri Regular" charset="0"/>
              </a:rPr>
              <a:t>. </a:t>
            </a:r>
          </a:p>
          <a:p>
            <a:pPr marL="0" indent="0" algn="ctr" defTabSz="457200">
              <a:spcBef>
                <a:spcPts val="1200"/>
              </a:spcBef>
              <a:buClr>
                <a:srgbClr val="49B850"/>
              </a:buClr>
              <a:buSzPct val="100000"/>
              <a:buNone/>
            </a:pPr>
            <a:r>
              <a:rPr lang="en-US" sz="2500" dirty="0" smtClean="0">
                <a:solidFill>
                  <a:schemeClr val="tx1">
                    <a:lumMod val="65000"/>
                    <a:lumOff val="35000"/>
                  </a:schemeClr>
                </a:solidFill>
                <a:latin typeface="Calibri Regular" charset="0"/>
              </a:rPr>
              <a:t>VIA </a:t>
            </a:r>
            <a:r>
              <a:rPr lang="en-US" sz="2500" dirty="0">
                <a:solidFill>
                  <a:schemeClr val="tx1">
                    <a:lumMod val="65000"/>
                    <a:lumOff val="35000"/>
                  </a:schemeClr>
                </a:solidFill>
                <a:latin typeface="Calibri Regular" charset="0"/>
              </a:rPr>
              <a:t>Source features </a:t>
            </a:r>
            <a:r>
              <a:rPr lang="en-US" sz="2500" b="1" u="sng" dirty="0">
                <a:solidFill>
                  <a:schemeClr val="tx1">
                    <a:lumMod val="65000"/>
                    <a:lumOff val="35000"/>
                  </a:schemeClr>
                </a:solidFill>
                <a:latin typeface="Calibri Regular" charset="0"/>
              </a:rPr>
              <a:t>ASEA’s patented </a:t>
            </a:r>
            <a:r>
              <a:rPr lang="en-US" sz="2500" b="1" u="sng" dirty="0" err="1">
                <a:solidFill>
                  <a:schemeClr val="tx1">
                    <a:lumMod val="65000"/>
                    <a:lumOff val="35000"/>
                  </a:schemeClr>
                </a:solidFill>
                <a:latin typeface="Calibri Regular" charset="0"/>
              </a:rPr>
              <a:t>BioAmplify</a:t>
            </a:r>
            <a:r>
              <a:rPr lang="en-US" sz="2500" b="1" u="sng" dirty="0">
                <a:solidFill>
                  <a:schemeClr val="tx1">
                    <a:lumMod val="65000"/>
                    <a:lumOff val="35000"/>
                  </a:schemeClr>
                </a:solidFill>
                <a:latin typeface="Calibri Regular" charset="0"/>
              </a:rPr>
              <a:t>™ Absorption Complex</a:t>
            </a:r>
            <a:r>
              <a:rPr lang="en-US" sz="2500" dirty="0">
                <a:solidFill>
                  <a:schemeClr val="tx1">
                    <a:lumMod val="65000"/>
                    <a:lumOff val="35000"/>
                  </a:schemeClr>
                </a:solidFill>
                <a:latin typeface="Calibri Regular" charset="0"/>
              </a:rPr>
              <a:t>, </a:t>
            </a:r>
            <a:r>
              <a:rPr lang="en-US" sz="2500" dirty="0" smtClean="0">
                <a:solidFill>
                  <a:schemeClr val="tx1">
                    <a:lumMod val="65000"/>
                    <a:lumOff val="35000"/>
                  </a:schemeClr>
                </a:solidFill>
                <a:latin typeface="Calibri Regular" charset="0"/>
              </a:rPr>
              <a:t/>
            </a:r>
            <a:br>
              <a:rPr lang="en-US" sz="2500" dirty="0" smtClean="0">
                <a:solidFill>
                  <a:schemeClr val="tx1">
                    <a:lumMod val="65000"/>
                    <a:lumOff val="35000"/>
                  </a:schemeClr>
                </a:solidFill>
                <a:latin typeface="Calibri Regular" charset="0"/>
              </a:rPr>
            </a:br>
            <a:r>
              <a:rPr lang="en-US" sz="2500" dirty="0" smtClean="0">
                <a:solidFill>
                  <a:schemeClr val="tx1">
                    <a:lumMod val="65000"/>
                    <a:lumOff val="35000"/>
                  </a:schemeClr>
                </a:solidFill>
                <a:latin typeface="Calibri Regular" charset="0"/>
              </a:rPr>
              <a:t>which </a:t>
            </a:r>
            <a:r>
              <a:rPr lang="en-US" sz="2500" dirty="0">
                <a:solidFill>
                  <a:schemeClr val="tx1">
                    <a:lumMod val="65000"/>
                    <a:lumOff val="35000"/>
                  </a:schemeClr>
                </a:solidFill>
                <a:latin typeface="Calibri Regular" charset="0"/>
              </a:rPr>
              <a:t>delivers the necessary </a:t>
            </a:r>
            <a:r>
              <a:rPr lang="en-US" sz="2500" dirty="0" smtClean="0">
                <a:solidFill>
                  <a:schemeClr val="tx1">
                    <a:lumMod val="65000"/>
                    <a:lumOff val="35000"/>
                  </a:schemeClr>
                </a:solidFill>
                <a:latin typeface="Calibri Regular" charset="0"/>
              </a:rPr>
              <a:t/>
            </a:r>
            <a:br>
              <a:rPr lang="en-US" sz="2500" dirty="0" smtClean="0">
                <a:solidFill>
                  <a:schemeClr val="tx1">
                    <a:lumMod val="65000"/>
                    <a:lumOff val="35000"/>
                  </a:schemeClr>
                </a:solidFill>
                <a:latin typeface="Calibri Regular" charset="0"/>
              </a:rPr>
            </a:br>
            <a:r>
              <a:rPr lang="en-US" sz="2500" dirty="0" smtClean="0">
                <a:solidFill>
                  <a:schemeClr val="tx1">
                    <a:lumMod val="65000"/>
                    <a:lumOff val="35000"/>
                  </a:schemeClr>
                </a:solidFill>
                <a:latin typeface="Calibri Regular" charset="0"/>
              </a:rPr>
              <a:t>components </a:t>
            </a:r>
            <a:r>
              <a:rPr lang="en-US" sz="2500" dirty="0">
                <a:solidFill>
                  <a:schemeClr val="tx1">
                    <a:lumMod val="65000"/>
                    <a:lumOff val="35000"/>
                  </a:schemeClr>
                </a:solidFill>
                <a:latin typeface="Calibri Regular" charset="0"/>
              </a:rPr>
              <a:t>to ensure maximum bioavailability and absorption of all nutrients found in VIA Source. </a:t>
            </a:r>
          </a:p>
        </p:txBody>
      </p:sp>
      <p:sp>
        <p:nvSpPr>
          <p:cNvPr id="6" name="TextBox 5">
            <a:extLst>
              <a:ext uri="{FF2B5EF4-FFF2-40B4-BE49-F238E27FC236}">
                <a16:creationId xmlns:a16="http://schemas.microsoft.com/office/drawing/2014/main" xmlns="" id="{33E76697-A095-4D67-BAF0-3361AFABE785}"/>
              </a:ext>
            </a:extLst>
          </p:cNvPr>
          <p:cNvSpPr txBox="1"/>
          <p:nvPr/>
        </p:nvSpPr>
        <p:spPr>
          <a:xfrm>
            <a:off x="3271727" y="408964"/>
            <a:ext cx="5489780" cy="646331"/>
          </a:xfrm>
          <a:prstGeom prst="rect">
            <a:avLst/>
          </a:prstGeom>
          <a:noFill/>
        </p:spPr>
        <p:txBody>
          <a:bodyPr wrap="square" rtlCol="0">
            <a:spAutoFit/>
          </a:bodyPr>
          <a:lstStyle/>
          <a:p>
            <a:pPr algn="ctr"/>
            <a:r>
              <a:rPr lang="en-US" sz="3600" dirty="0">
                <a:solidFill>
                  <a:srgbClr val="0A8D41"/>
                </a:solidFill>
                <a:latin typeface="Calibri Regular" charset="0"/>
                <a:ea typeface="Calibri Regular" charset="0"/>
                <a:cs typeface="Calibri Regular" charset="0"/>
              </a:rPr>
              <a:t>The ASEA VIA Source Story</a:t>
            </a:r>
          </a:p>
        </p:txBody>
      </p:sp>
      <p:pic>
        <p:nvPicPr>
          <p:cNvPr id="7" name="Picture 6">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3209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50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6913" y="43120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Key Features and Benefits</a:t>
            </a:r>
          </a:p>
        </p:txBody>
      </p:sp>
      <p:sp>
        <p:nvSpPr>
          <p:cNvPr id="4" name="Subtitle 2"/>
          <p:cNvSpPr txBox="1">
            <a:spLocks/>
          </p:cNvSpPr>
          <p:nvPr/>
        </p:nvSpPr>
        <p:spPr>
          <a:xfrm>
            <a:off x="3666913" y="1235266"/>
            <a:ext cx="5202169"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spcBef>
                <a:spcPts val="1080"/>
              </a:spcBef>
              <a:buClr>
                <a:srgbClr val="49B850"/>
              </a:buClr>
              <a:buSzPct val="100000"/>
              <a:buFont typeface="FranklinGothic-Medium" charset="0"/>
              <a:buChar char="►"/>
            </a:pPr>
            <a:r>
              <a:rPr lang="en-US" sz="2000" dirty="0">
                <a:latin typeface="Calibri Regular" charset="0"/>
              </a:rPr>
              <a:t>Provides the nutrient building blocks that </a:t>
            </a:r>
            <a:r>
              <a:rPr lang="en-US" sz="2000" b="1" u="sng" dirty="0">
                <a:latin typeface="Calibri Regular" charset="0"/>
              </a:rPr>
              <a:t>work synergistically with ASEA REDOX</a:t>
            </a:r>
            <a:r>
              <a:rPr lang="en-US" sz="2000" dirty="0">
                <a:latin typeface="Calibri Regular" charset="0"/>
              </a:rPr>
              <a:t>.</a:t>
            </a:r>
          </a:p>
          <a:p>
            <a:pPr marL="342900" lvl="0" indent="-342900">
              <a:spcBef>
                <a:spcPts val="1080"/>
              </a:spcBef>
              <a:buClr>
                <a:srgbClr val="49B850"/>
              </a:buClr>
              <a:buSzPct val="100000"/>
              <a:buFont typeface="FranklinGothic-Medium" charset="0"/>
              <a:buChar char="►"/>
            </a:pPr>
            <a:r>
              <a:rPr lang="en-US" sz="2000" dirty="0" smtClean="0">
                <a:latin typeface="Calibri Regular" charset="0"/>
              </a:rPr>
              <a:t>Nutrients </a:t>
            </a:r>
            <a:r>
              <a:rPr lang="en-US" sz="2000" dirty="0">
                <a:latin typeface="Calibri Regular" charset="0"/>
              </a:rPr>
              <a:t>derived from </a:t>
            </a:r>
            <a:r>
              <a:rPr lang="en-US" sz="2000" b="1" u="sng" dirty="0">
                <a:latin typeface="Calibri Regular" charset="0"/>
              </a:rPr>
              <a:t>whole food sources.</a:t>
            </a:r>
          </a:p>
          <a:p>
            <a:pPr marL="342900" lvl="0" indent="-342900">
              <a:spcBef>
                <a:spcPts val="1080"/>
              </a:spcBef>
              <a:buClr>
                <a:srgbClr val="49B850"/>
              </a:buClr>
              <a:buSzPct val="100000"/>
              <a:buFont typeface="FranklinGothic-Medium" charset="0"/>
              <a:buChar char="►"/>
            </a:pPr>
            <a:r>
              <a:rPr lang="en-US" sz="2000" dirty="0" smtClean="0">
                <a:latin typeface="Calibri Regular" charset="0"/>
              </a:rPr>
              <a:t>Includes </a:t>
            </a:r>
            <a:r>
              <a:rPr lang="en-US" sz="2000" dirty="0">
                <a:latin typeface="Calibri Regular" charset="0"/>
              </a:rPr>
              <a:t>vitamins and minerals in a </a:t>
            </a:r>
            <a:r>
              <a:rPr lang="en-US" sz="2000" b="1" u="sng" dirty="0">
                <a:latin typeface="Calibri Regular" charset="0"/>
              </a:rPr>
              <a:t>glycoprotein ferment</a:t>
            </a:r>
            <a:r>
              <a:rPr lang="en-US" sz="2000" dirty="0">
                <a:latin typeface="Calibri Regular" charset="0"/>
              </a:rPr>
              <a:t>, a process </a:t>
            </a:r>
            <a:r>
              <a:rPr lang="en-US" sz="2000" dirty="0" smtClean="0">
                <a:latin typeface="Calibri Regular" charset="0"/>
              </a:rPr>
              <a:t>that </a:t>
            </a:r>
            <a:r>
              <a:rPr lang="en-US" sz="2000" dirty="0">
                <a:latin typeface="Calibri Regular" charset="0"/>
              </a:rPr>
              <a:t>converts nutrients into a </a:t>
            </a:r>
            <a:r>
              <a:rPr lang="en-US" sz="2000" dirty="0" smtClean="0">
                <a:latin typeface="Calibri Regular" charset="0"/>
              </a:rPr>
              <a:t>protein </a:t>
            </a:r>
            <a:br>
              <a:rPr lang="en-US" sz="2000" dirty="0" smtClean="0">
                <a:latin typeface="Calibri Regular" charset="0"/>
              </a:rPr>
            </a:br>
            <a:r>
              <a:rPr lang="en-US" sz="2000" dirty="0" smtClean="0">
                <a:latin typeface="Calibri Regular" charset="0"/>
              </a:rPr>
              <a:t>matrix </a:t>
            </a:r>
            <a:r>
              <a:rPr lang="en-US" sz="2000" dirty="0">
                <a:latin typeface="Calibri Regular" charset="0"/>
              </a:rPr>
              <a:t>through natural </a:t>
            </a:r>
            <a:r>
              <a:rPr lang="en-US" sz="2000" dirty="0" smtClean="0">
                <a:latin typeface="Calibri Regular" charset="0"/>
              </a:rPr>
              <a:t>fermentation</a:t>
            </a:r>
            <a:r>
              <a:rPr lang="en-US" sz="2000" dirty="0">
                <a:latin typeface="Calibri Regular" charset="0"/>
              </a:rPr>
              <a:t>, </a:t>
            </a:r>
            <a:r>
              <a:rPr lang="en-US" sz="2000" dirty="0" smtClean="0">
                <a:latin typeface="Calibri Regular" charset="0"/>
              </a:rPr>
              <a:t/>
            </a:r>
            <a:br>
              <a:rPr lang="en-US" sz="2000" dirty="0" smtClean="0">
                <a:latin typeface="Calibri Regular" charset="0"/>
              </a:rPr>
            </a:br>
            <a:r>
              <a:rPr lang="en-US" sz="2000" dirty="0" smtClean="0">
                <a:latin typeface="Calibri Regular" charset="0"/>
              </a:rPr>
              <a:t>making vitamins </a:t>
            </a:r>
            <a:r>
              <a:rPr lang="en-US" sz="2000" dirty="0">
                <a:latin typeface="Calibri Regular" charset="0"/>
              </a:rPr>
              <a:t>and </a:t>
            </a:r>
            <a:r>
              <a:rPr lang="en-US" sz="2000" dirty="0" smtClean="0">
                <a:latin typeface="Calibri Regular" charset="0"/>
              </a:rPr>
              <a:t>minerals </a:t>
            </a:r>
            <a:r>
              <a:rPr lang="en-US" sz="2000" dirty="0">
                <a:latin typeface="Calibri Regular" charset="0"/>
              </a:rPr>
              <a:t>more </a:t>
            </a:r>
            <a:r>
              <a:rPr lang="en-US" sz="2000" dirty="0" smtClean="0">
                <a:latin typeface="Calibri Regular" charset="0"/>
              </a:rPr>
              <a:t/>
            </a:r>
            <a:br>
              <a:rPr lang="en-US" sz="2000" dirty="0" smtClean="0">
                <a:latin typeface="Calibri Regular" charset="0"/>
              </a:rPr>
            </a:br>
            <a:r>
              <a:rPr lang="en-US" sz="2000" dirty="0" smtClean="0">
                <a:latin typeface="Calibri Regular" charset="0"/>
              </a:rPr>
              <a:t>stable and </a:t>
            </a:r>
            <a:r>
              <a:rPr lang="en-US" sz="2000" dirty="0">
                <a:latin typeface="Calibri Regular" charset="0"/>
              </a:rPr>
              <a:t>bioavailable. </a:t>
            </a: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Tree>
    <p:extLst>
      <p:ext uri="{BB962C8B-B14F-4D97-AF65-F5344CB8AC3E}">
        <p14:creationId xmlns:p14="http://schemas.microsoft.com/office/powerpoint/2010/main" val="360472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666913" y="1195400"/>
            <a:ext cx="5202169"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spcBef>
                <a:spcPts val="1080"/>
              </a:spcBef>
              <a:buClr>
                <a:srgbClr val="49B850"/>
              </a:buClr>
              <a:buSzPct val="100000"/>
              <a:buFont typeface="FranklinGothic-Medium" charset="0"/>
              <a:buChar char="►"/>
            </a:pPr>
            <a:r>
              <a:rPr lang="en-US" sz="2000" dirty="0">
                <a:latin typeface="Calibri Regular" charset="0"/>
              </a:rPr>
              <a:t>Includes </a:t>
            </a:r>
            <a:r>
              <a:rPr lang="en-US" sz="2000" b="1" u="sng" dirty="0">
                <a:latin typeface="Calibri Regular" charset="0"/>
              </a:rPr>
              <a:t>both macro and trace marine minerals from red algae</a:t>
            </a:r>
            <a:r>
              <a:rPr lang="en-US" sz="2000" dirty="0">
                <a:latin typeface="Calibri Regular" charset="0"/>
              </a:rPr>
              <a:t>, a unique plant source that is more bioavailable than minerals derived from other sources.</a:t>
            </a:r>
          </a:p>
          <a:p>
            <a:pPr marL="342900" lvl="0" indent="-342900">
              <a:spcBef>
                <a:spcPts val="1080"/>
              </a:spcBef>
              <a:buClr>
                <a:srgbClr val="49B850"/>
              </a:buClr>
              <a:buSzPct val="100000"/>
              <a:buFont typeface="FranklinGothic-Medium" charset="0"/>
              <a:buChar char="►"/>
            </a:pPr>
            <a:r>
              <a:rPr lang="en-US" sz="2000" dirty="0" smtClean="0">
                <a:latin typeface="Calibri Regular" charset="0"/>
              </a:rPr>
              <a:t>Contains </a:t>
            </a:r>
            <a:r>
              <a:rPr lang="en-US" sz="2000" b="1" u="sng" dirty="0">
                <a:latin typeface="Calibri Regular" charset="0"/>
              </a:rPr>
              <a:t>certified organic superfoods</a:t>
            </a:r>
            <a:r>
              <a:rPr lang="en-US" sz="2000" dirty="0">
                <a:latin typeface="Calibri Regular" charset="0"/>
              </a:rPr>
              <a:t>—a combination of nature’s most nutrient-dense greens and berries—guaranteeing maximum phytonutrient content and preserving those nutrients through a low-heat drying process.</a:t>
            </a:r>
          </a:p>
          <a:p>
            <a:pPr marL="342900" lvl="0" indent="-342900">
              <a:spcBef>
                <a:spcPts val="1080"/>
              </a:spcBef>
              <a:buClr>
                <a:srgbClr val="49B850"/>
              </a:buClr>
              <a:buSzPct val="100000"/>
              <a:buFont typeface="FranklinGothic-Medium" charset="0"/>
              <a:buChar char="►"/>
            </a:pPr>
            <a:endParaRPr lang="en-US" sz="2000" dirty="0">
              <a:latin typeface="Calibri Regular" charset="0"/>
            </a:endParaRP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
        <p:nvSpPr>
          <p:cNvPr id="5" name="TextBox 4"/>
          <p:cNvSpPr txBox="1"/>
          <p:nvPr/>
        </p:nvSpPr>
        <p:spPr>
          <a:xfrm>
            <a:off x="3666913" y="43120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Key Features and Benefits</a:t>
            </a:r>
          </a:p>
        </p:txBody>
      </p:sp>
    </p:spTree>
    <p:extLst>
      <p:ext uri="{BB962C8B-B14F-4D97-AF65-F5344CB8AC3E}">
        <p14:creationId xmlns:p14="http://schemas.microsoft.com/office/powerpoint/2010/main" val="15619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666913" y="1077533"/>
            <a:ext cx="5202169" cy="1693556"/>
          </a:xfrm>
          <a:prstGeom prst="rect">
            <a:avLst/>
          </a:prstGeom>
        </p:spPr>
        <p:txBody>
          <a:bodyPr/>
          <a:lstStyle>
            <a:lvl1pPr marL="0" indent="0" algn="l" defTabSz="457200" rtl="0" eaLnBrk="1" latinLnBrk="0" hangingPunct="1">
              <a:spcBef>
                <a:spcPct val="20000"/>
              </a:spcBef>
              <a:buFont typeface="Arial"/>
              <a:buNone/>
              <a:defRPr sz="2400" b="0" i="0" kern="1200">
                <a:solidFill>
                  <a:schemeClr val="tx1">
                    <a:lumMod val="65000"/>
                    <a:lumOff val="35000"/>
                  </a:schemeClr>
                </a:solidFill>
                <a:latin typeface="Apex New Medium" charset="0"/>
                <a:ea typeface="Apex New Medium" charset="0"/>
                <a:cs typeface="Apex New Medium"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spcBef>
                <a:spcPts val="1080"/>
              </a:spcBef>
              <a:buClr>
                <a:srgbClr val="49B850"/>
              </a:buClr>
              <a:buSzPct val="100000"/>
              <a:buFont typeface="FranklinGothic-Medium" charset="0"/>
              <a:buChar char="►"/>
            </a:pPr>
            <a:r>
              <a:rPr lang="en-US" sz="2000" dirty="0">
                <a:latin typeface="Calibri Regular" charset="0"/>
              </a:rPr>
              <a:t>Contains </a:t>
            </a:r>
            <a:r>
              <a:rPr lang="en-US" sz="2000" b="1" u="sng" dirty="0">
                <a:latin typeface="Calibri Regular" charset="0"/>
              </a:rPr>
              <a:t>B vitamins extracted from holy basil, lemon, and guava</a:t>
            </a:r>
            <a:r>
              <a:rPr lang="en-US" sz="2000" dirty="0">
                <a:latin typeface="Calibri Regular" charset="0"/>
              </a:rPr>
              <a:t>, which are then naturally concentrated through a proprietary fermentation process that helps support the activity and stability of B-complex vitamins.</a:t>
            </a:r>
          </a:p>
          <a:p>
            <a:pPr marL="342900" lvl="0" indent="-342900">
              <a:spcBef>
                <a:spcPts val="1080"/>
              </a:spcBef>
              <a:buClr>
                <a:srgbClr val="49B850"/>
              </a:buClr>
              <a:buSzPct val="100000"/>
              <a:buFont typeface="FranklinGothic-Medium" charset="0"/>
              <a:buChar char="►"/>
            </a:pPr>
            <a:r>
              <a:rPr lang="en-US" sz="2000" dirty="0" smtClean="0">
                <a:latin typeface="Calibri Regular" charset="0"/>
              </a:rPr>
              <a:t>Contains </a:t>
            </a:r>
            <a:r>
              <a:rPr lang="en-US" sz="2000" b="1" u="sng" dirty="0">
                <a:latin typeface="Calibri Regular" charset="0"/>
              </a:rPr>
              <a:t>organic trace minerals from an ancient plant source</a:t>
            </a:r>
            <a:r>
              <a:rPr lang="en-US" sz="2000" dirty="0">
                <a:latin typeface="Calibri Regular" charset="0"/>
              </a:rPr>
              <a:t> that has not been subjected to modern farming techniques. Because these minerals are in a pristine form, they are rich in nutrients not </a:t>
            </a:r>
            <a:r>
              <a:rPr lang="en-US" sz="2000" dirty="0" smtClean="0">
                <a:latin typeface="Calibri Regular" charset="0"/>
              </a:rPr>
              <a:t/>
            </a:r>
            <a:br>
              <a:rPr lang="en-US" sz="2000" dirty="0" smtClean="0">
                <a:latin typeface="Calibri Regular" charset="0"/>
              </a:rPr>
            </a:br>
            <a:r>
              <a:rPr lang="en-US" sz="2000" dirty="0" smtClean="0">
                <a:latin typeface="Calibri Regular" charset="0"/>
              </a:rPr>
              <a:t>found </a:t>
            </a:r>
            <a:r>
              <a:rPr lang="en-US" sz="2000" dirty="0">
                <a:latin typeface="Calibri Regular" charset="0"/>
              </a:rPr>
              <a:t>in the typical western diet. </a:t>
            </a:r>
          </a:p>
          <a:p>
            <a:pPr marL="342900" lvl="0" indent="-342900">
              <a:spcBef>
                <a:spcPts val="1080"/>
              </a:spcBef>
              <a:buClr>
                <a:srgbClr val="49B850"/>
              </a:buClr>
              <a:buSzPct val="100000"/>
              <a:buFont typeface="FranklinGothic-Medium" charset="0"/>
              <a:buChar char="►"/>
            </a:pPr>
            <a:endParaRPr lang="en-US" sz="2000" dirty="0">
              <a:latin typeface="Calibri Regular" charset="0"/>
            </a:endParaRPr>
          </a:p>
        </p:txBody>
      </p:sp>
      <p:pic>
        <p:nvPicPr>
          <p:cNvPr id="6" name="Picture 5">
            <a:extLst>
              <a:ext uri="{FF2B5EF4-FFF2-40B4-BE49-F238E27FC236}">
                <a16:creationId xmlns:a16="http://schemas.microsoft.com/office/drawing/2014/main" xmlns="" id="{5196A4F0-1E4F-4413-BB6D-84E39FCE4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75" y="431202"/>
            <a:ext cx="2142582" cy="4231732"/>
          </a:xfrm>
          <a:prstGeom prst="rect">
            <a:avLst/>
          </a:prstGeom>
        </p:spPr>
      </p:pic>
      <p:sp>
        <p:nvSpPr>
          <p:cNvPr id="5" name="TextBox 4"/>
          <p:cNvSpPr txBox="1"/>
          <p:nvPr/>
        </p:nvSpPr>
        <p:spPr>
          <a:xfrm>
            <a:off x="3666913" y="431202"/>
            <a:ext cx="5040805" cy="646331"/>
          </a:xfrm>
          <a:prstGeom prst="rect">
            <a:avLst/>
          </a:prstGeom>
          <a:noFill/>
        </p:spPr>
        <p:txBody>
          <a:bodyPr wrap="square" rtlCol="0">
            <a:spAutoFit/>
          </a:bodyPr>
          <a:lstStyle/>
          <a:p>
            <a:r>
              <a:rPr lang="en-US" sz="3600" dirty="0">
                <a:solidFill>
                  <a:srgbClr val="0A8D41"/>
                </a:solidFill>
                <a:latin typeface="Calibri Regular" charset="0"/>
                <a:ea typeface="Calibri Regular" charset="0"/>
                <a:cs typeface="Calibri Regular" charset="0"/>
              </a:rPr>
              <a:t>Key Features and Benefits</a:t>
            </a:r>
          </a:p>
        </p:txBody>
      </p:sp>
    </p:spTree>
    <p:extLst>
      <p:ext uri="{BB962C8B-B14F-4D97-AF65-F5344CB8AC3E}">
        <p14:creationId xmlns:p14="http://schemas.microsoft.com/office/powerpoint/2010/main" val="366845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4589</TotalTime>
  <Words>440</Words>
  <Application>Microsoft Macintosh PowerPoint</Application>
  <PresentationFormat>On-screen Show (16:9)</PresentationFormat>
  <Paragraphs>56</Paragraphs>
  <Slides>18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Apex New Medium</vt:lpstr>
      <vt:lpstr>Calibri</vt:lpstr>
      <vt:lpstr>Calibri Bold</vt:lpstr>
      <vt:lpstr>Calibri Light</vt:lpstr>
      <vt:lpstr>Calibri Regular</vt:lpstr>
      <vt:lpstr>FranklinGothic-Medium</vt:lpstr>
      <vt:lpstr>Stratum2 Bold</vt:lpstr>
      <vt:lpstr>Arial</vt:lpstr>
      <vt:lpstr>17_Custom Design</vt:lpstr>
      <vt:lpstr>16_Custom Design</vt:lpstr>
      <vt:lpstr>13_Custom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Ortiz</dc:creator>
  <cp:lastModifiedBy>Becky Cox</cp:lastModifiedBy>
  <cp:revision>223</cp:revision>
  <cp:lastPrinted>2014-05-29T18:41:23Z</cp:lastPrinted>
  <dcterms:created xsi:type="dcterms:W3CDTF">2014-05-14T18:07:19Z</dcterms:created>
  <dcterms:modified xsi:type="dcterms:W3CDTF">2018-03-12T20:49:36Z</dcterms:modified>
</cp:coreProperties>
</file>